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4"/>
  </p:sldMasterIdLst>
  <p:notesMasterIdLst>
    <p:notesMasterId r:id="rId27"/>
  </p:notesMasterIdLst>
  <p:sldIdLst>
    <p:sldId id="259" r:id="rId5"/>
    <p:sldId id="257" r:id="rId6"/>
    <p:sldId id="260" r:id="rId7"/>
    <p:sldId id="256" r:id="rId8"/>
    <p:sldId id="258" r:id="rId9"/>
    <p:sldId id="261" r:id="rId10"/>
    <p:sldId id="273" r:id="rId11"/>
    <p:sldId id="270" r:id="rId12"/>
    <p:sldId id="263" r:id="rId13"/>
    <p:sldId id="282" r:id="rId14"/>
    <p:sldId id="294" r:id="rId15"/>
    <p:sldId id="267" r:id="rId16"/>
    <p:sldId id="292" r:id="rId17"/>
    <p:sldId id="265" r:id="rId18"/>
    <p:sldId id="274" r:id="rId19"/>
    <p:sldId id="279" r:id="rId20"/>
    <p:sldId id="277" r:id="rId21"/>
    <p:sldId id="281" r:id="rId22"/>
    <p:sldId id="283" r:id="rId23"/>
    <p:sldId id="288" r:id="rId24"/>
    <p:sldId id="275" r:id="rId25"/>
    <p:sldId id="28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AE9DD64-2E0D-4EBF-A396-EC85F868FDCB}">
          <p14:sldIdLst>
            <p14:sldId id="259"/>
            <p14:sldId id="257"/>
            <p14:sldId id="260"/>
            <p14:sldId id="256"/>
            <p14:sldId id="258"/>
            <p14:sldId id="261"/>
            <p14:sldId id="273"/>
            <p14:sldId id="270"/>
            <p14:sldId id="263"/>
            <p14:sldId id="282"/>
            <p14:sldId id="294"/>
            <p14:sldId id="267"/>
            <p14:sldId id="292"/>
            <p14:sldId id="265"/>
            <p14:sldId id="274"/>
            <p14:sldId id="279"/>
            <p14:sldId id="277"/>
            <p14:sldId id="281"/>
            <p14:sldId id="283"/>
            <p14:sldId id="288"/>
            <p14:sldId id="275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00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000321-EDC5-4D3A-B7CF-0F2A6D1B83CA}" v="69" dt="2020-09-29T06:12:14.8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298" autoAdjust="0"/>
    <p:restoredTop sz="58775" autoAdjust="0"/>
  </p:normalViewPr>
  <p:slideViewPr>
    <p:cSldViewPr snapToGrid="0">
      <p:cViewPr varScale="1">
        <p:scale>
          <a:sx n="50" d="100"/>
          <a:sy n="50" d="100"/>
        </p:scale>
        <p:origin x="7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RAO YUCHEN#" userId="c653619d-323c-48dd-bf3a-fefb4882e73b" providerId="ADAL" clId="{F8000321-EDC5-4D3A-B7CF-0F2A6D1B83CA}"/>
    <pc:docChg chg="undo custSel mod addSld delSld modSld modSection">
      <pc:chgData name="#RAO YUCHEN#" userId="c653619d-323c-48dd-bf3a-fefb4882e73b" providerId="ADAL" clId="{F8000321-EDC5-4D3A-B7CF-0F2A6D1B83CA}" dt="2020-09-29T06:26:17.902" v="608" actId="27636"/>
      <pc:docMkLst>
        <pc:docMk/>
      </pc:docMkLst>
      <pc:sldChg chg="addSp modSp mod">
        <pc:chgData name="#RAO YUCHEN#" userId="c653619d-323c-48dd-bf3a-fefb4882e73b" providerId="ADAL" clId="{F8000321-EDC5-4D3A-B7CF-0F2A6D1B83CA}" dt="2020-09-29T03:38:01.794" v="89" actId="1076"/>
        <pc:sldMkLst>
          <pc:docMk/>
          <pc:sldMk cId="100315325" sldId="261"/>
        </pc:sldMkLst>
        <pc:spChg chg="add mod">
          <ac:chgData name="#RAO YUCHEN#" userId="c653619d-323c-48dd-bf3a-fefb4882e73b" providerId="ADAL" clId="{F8000321-EDC5-4D3A-B7CF-0F2A6D1B83CA}" dt="2020-09-29T03:38:01.794" v="89" actId="1076"/>
          <ac:spMkLst>
            <pc:docMk/>
            <pc:sldMk cId="100315325" sldId="261"/>
            <ac:spMk id="12" creationId="{EF5C987D-1CC8-4AEF-A887-4BF25B061695}"/>
          </ac:spMkLst>
        </pc:spChg>
      </pc:sldChg>
      <pc:sldChg chg="addSp delSp modSp mod">
        <pc:chgData name="#RAO YUCHEN#" userId="c653619d-323c-48dd-bf3a-fefb4882e73b" providerId="ADAL" clId="{F8000321-EDC5-4D3A-B7CF-0F2A6D1B83CA}" dt="2020-09-29T04:07:35.754" v="562" actId="403"/>
        <pc:sldMkLst>
          <pc:docMk/>
          <pc:sldMk cId="2392080733" sldId="263"/>
        </pc:sldMkLst>
        <pc:spChg chg="mod">
          <ac:chgData name="#RAO YUCHEN#" userId="c653619d-323c-48dd-bf3a-fefb4882e73b" providerId="ADAL" clId="{F8000321-EDC5-4D3A-B7CF-0F2A6D1B83CA}" dt="2020-09-29T03:49:38.224" v="378" actId="26606"/>
          <ac:spMkLst>
            <pc:docMk/>
            <pc:sldMk cId="2392080733" sldId="263"/>
            <ac:spMk id="2" creationId="{6CA4C6AE-6745-42B0-B230-C48BF78D5E2E}"/>
          </ac:spMkLst>
        </pc:spChg>
        <pc:spChg chg="mod">
          <ac:chgData name="#RAO YUCHEN#" userId="c653619d-323c-48dd-bf3a-fefb4882e73b" providerId="ADAL" clId="{F8000321-EDC5-4D3A-B7CF-0F2A6D1B83CA}" dt="2020-09-29T04:07:35.754" v="562" actId="403"/>
          <ac:spMkLst>
            <pc:docMk/>
            <pc:sldMk cId="2392080733" sldId="263"/>
            <ac:spMk id="3" creationId="{AE951472-FD9B-410E-A7CE-DBA1A5CB8388}"/>
          </ac:spMkLst>
        </pc:spChg>
        <pc:spChg chg="mod">
          <ac:chgData name="#RAO YUCHEN#" userId="c653619d-323c-48dd-bf3a-fefb4882e73b" providerId="ADAL" clId="{F8000321-EDC5-4D3A-B7CF-0F2A6D1B83CA}" dt="2020-09-29T03:49:38.224" v="378" actId="26606"/>
          <ac:spMkLst>
            <pc:docMk/>
            <pc:sldMk cId="2392080733" sldId="263"/>
            <ac:spMk id="4" creationId="{0A347A0F-5DFB-4B21-A50D-65EB2F923EFD}"/>
          </ac:spMkLst>
        </pc:spChg>
        <pc:spChg chg="mod">
          <ac:chgData name="#RAO YUCHEN#" userId="c653619d-323c-48dd-bf3a-fefb4882e73b" providerId="ADAL" clId="{F8000321-EDC5-4D3A-B7CF-0F2A6D1B83CA}" dt="2020-09-29T03:49:38.224" v="378" actId="26606"/>
          <ac:spMkLst>
            <pc:docMk/>
            <pc:sldMk cId="2392080733" sldId="263"/>
            <ac:spMk id="5" creationId="{C2D81AB7-C714-4CD8-82CB-A426F4D49B51}"/>
          </ac:spMkLst>
        </pc:spChg>
        <pc:spChg chg="add del">
          <ac:chgData name="#RAO YUCHEN#" userId="c653619d-323c-48dd-bf3a-fefb4882e73b" providerId="ADAL" clId="{F8000321-EDC5-4D3A-B7CF-0F2A6D1B83CA}" dt="2020-09-29T03:49:38.224" v="378" actId="26606"/>
          <ac:spMkLst>
            <pc:docMk/>
            <pc:sldMk cId="2392080733" sldId="263"/>
            <ac:spMk id="23" creationId="{BC82E0D7-37D0-4C31-B2DA-233C8F10C968}"/>
          </ac:spMkLst>
        </pc:spChg>
        <pc:spChg chg="add del">
          <ac:chgData name="#RAO YUCHEN#" userId="c653619d-323c-48dd-bf3a-fefb4882e73b" providerId="ADAL" clId="{F8000321-EDC5-4D3A-B7CF-0F2A6D1B83CA}" dt="2020-09-29T03:49:38.224" v="378" actId="26606"/>
          <ac:spMkLst>
            <pc:docMk/>
            <pc:sldMk cId="2392080733" sldId="263"/>
            <ac:spMk id="25" creationId="{F9F40211-4307-4706-AE59-83AC153FBFFA}"/>
          </ac:spMkLst>
        </pc:spChg>
        <pc:spChg chg="add">
          <ac:chgData name="#RAO YUCHEN#" userId="c653619d-323c-48dd-bf3a-fefb4882e73b" providerId="ADAL" clId="{F8000321-EDC5-4D3A-B7CF-0F2A6D1B83CA}" dt="2020-09-29T03:49:38.224" v="378" actId="26606"/>
          <ac:spMkLst>
            <pc:docMk/>
            <pc:sldMk cId="2392080733" sldId="263"/>
            <ac:spMk id="27" creationId="{77D7B666-D5E6-48CE-B26A-FB5E5C34AF90}"/>
          </ac:spMkLst>
        </pc:spChg>
        <pc:spChg chg="add">
          <ac:chgData name="#RAO YUCHEN#" userId="c653619d-323c-48dd-bf3a-fefb4882e73b" providerId="ADAL" clId="{F8000321-EDC5-4D3A-B7CF-0F2A6D1B83CA}" dt="2020-09-29T03:49:38.224" v="378" actId="26606"/>
          <ac:spMkLst>
            <pc:docMk/>
            <pc:sldMk cId="2392080733" sldId="263"/>
            <ac:spMk id="28" creationId="{F6EE670A-A41A-44AD-BC1C-2090365EB5B3}"/>
          </ac:spMkLst>
        </pc:spChg>
        <pc:spChg chg="add del">
          <ac:chgData name="#RAO YUCHEN#" userId="c653619d-323c-48dd-bf3a-fefb4882e73b" providerId="ADAL" clId="{F8000321-EDC5-4D3A-B7CF-0F2A6D1B83CA}" dt="2020-09-29T03:38:19.203" v="91" actId="26606"/>
          <ac:spMkLst>
            <pc:docMk/>
            <pc:sldMk cId="2392080733" sldId="263"/>
            <ac:spMk id="30" creationId="{BC82E0D7-37D0-4C31-B2DA-233C8F10C968}"/>
          </ac:spMkLst>
        </pc:spChg>
        <pc:spChg chg="add del">
          <ac:chgData name="#RAO YUCHEN#" userId="c653619d-323c-48dd-bf3a-fefb4882e73b" providerId="ADAL" clId="{F8000321-EDC5-4D3A-B7CF-0F2A6D1B83CA}" dt="2020-09-29T03:38:19.203" v="91" actId="26606"/>
          <ac:spMkLst>
            <pc:docMk/>
            <pc:sldMk cId="2392080733" sldId="263"/>
            <ac:spMk id="34" creationId="{F9F40211-4307-4706-AE59-83AC153FBFFA}"/>
          </ac:spMkLst>
        </pc:spChg>
        <pc:cxnChg chg="add del">
          <ac:chgData name="#RAO YUCHEN#" userId="c653619d-323c-48dd-bf3a-fefb4882e73b" providerId="ADAL" clId="{F8000321-EDC5-4D3A-B7CF-0F2A6D1B83CA}" dt="2020-09-29T03:49:38.224" v="378" actId="26606"/>
          <ac:cxnSpMkLst>
            <pc:docMk/>
            <pc:sldMk cId="2392080733" sldId="263"/>
            <ac:cxnSpMk id="24" creationId="{1AD3A364-FD48-4C42-B623-DAD0C3ED6B47}"/>
          </ac:cxnSpMkLst>
        </pc:cxnChg>
        <pc:cxnChg chg="add del">
          <ac:chgData name="#RAO YUCHEN#" userId="c653619d-323c-48dd-bf3a-fefb4882e73b" providerId="ADAL" clId="{F8000321-EDC5-4D3A-B7CF-0F2A6D1B83CA}" dt="2020-09-29T03:38:19.203" v="91" actId="26606"/>
          <ac:cxnSpMkLst>
            <pc:docMk/>
            <pc:sldMk cId="2392080733" sldId="263"/>
            <ac:cxnSpMk id="32" creationId="{1AD3A364-FD48-4C42-B623-DAD0C3ED6B47}"/>
          </ac:cxnSpMkLst>
        </pc:cxnChg>
      </pc:sldChg>
      <pc:sldChg chg="addSp delSp modSp mod">
        <pc:chgData name="#RAO YUCHEN#" userId="c653619d-323c-48dd-bf3a-fefb4882e73b" providerId="ADAL" clId="{F8000321-EDC5-4D3A-B7CF-0F2A6D1B83CA}" dt="2020-09-29T06:25:58.803" v="596" actId="27636"/>
        <pc:sldMkLst>
          <pc:docMk/>
          <pc:sldMk cId="4162134922" sldId="267"/>
        </pc:sldMkLst>
        <pc:spChg chg="mod">
          <ac:chgData name="#RAO YUCHEN#" userId="c653619d-323c-48dd-bf3a-fefb4882e73b" providerId="ADAL" clId="{F8000321-EDC5-4D3A-B7CF-0F2A6D1B83CA}" dt="2020-09-29T06:25:58.803" v="596" actId="27636"/>
          <ac:spMkLst>
            <pc:docMk/>
            <pc:sldMk cId="4162134922" sldId="267"/>
            <ac:spMk id="3" creationId="{AE951472-FD9B-410E-A7CE-DBA1A5CB8388}"/>
          </ac:spMkLst>
        </pc:spChg>
        <pc:spChg chg="add del mod">
          <ac:chgData name="#RAO YUCHEN#" userId="c653619d-323c-48dd-bf3a-fefb4882e73b" providerId="ADAL" clId="{F8000321-EDC5-4D3A-B7CF-0F2A6D1B83CA}" dt="2020-09-29T03:56:27.378" v="448" actId="478"/>
          <ac:spMkLst>
            <pc:docMk/>
            <pc:sldMk cId="4162134922" sldId="267"/>
            <ac:spMk id="7" creationId="{4FA0512E-428C-4F34-B632-D3243763EB36}"/>
          </ac:spMkLst>
        </pc:spChg>
      </pc:sldChg>
      <pc:sldChg chg="addSp modSp mod modAnim">
        <pc:chgData name="#RAO YUCHEN#" userId="c653619d-323c-48dd-bf3a-fefb4882e73b" providerId="ADAL" clId="{F8000321-EDC5-4D3A-B7CF-0F2A6D1B83CA}" dt="2020-09-29T03:37:31.406" v="80" actId="1076"/>
        <pc:sldMkLst>
          <pc:docMk/>
          <pc:sldMk cId="2636626271" sldId="273"/>
        </pc:sldMkLst>
        <pc:spChg chg="add mod">
          <ac:chgData name="#RAO YUCHEN#" userId="c653619d-323c-48dd-bf3a-fefb4882e73b" providerId="ADAL" clId="{F8000321-EDC5-4D3A-B7CF-0F2A6D1B83CA}" dt="2020-09-29T03:37:31.406" v="80" actId="1076"/>
          <ac:spMkLst>
            <pc:docMk/>
            <pc:sldMk cId="2636626271" sldId="273"/>
            <ac:spMk id="9" creationId="{0D58FB71-D02E-4E64-BD87-9C6570DAE030}"/>
          </ac:spMkLst>
        </pc:spChg>
        <pc:picChg chg="add mod">
          <ac:chgData name="#RAO YUCHEN#" userId="c653619d-323c-48dd-bf3a-fefb4882e73b" providerId="ADAL" clId="{F8000321-EDC5-4D3A-B7CF-0F2A6D1B83CA}" dt="2020-09-29T03:36:54.176" v="70" actId="1076"/>
          <ac:picMkLst>
            <pc:docMk/>
            <pc:sldMk cId="2636626271" sldId="273"/>
            <ac:picMk id="2052" creationId="{86E7C6DA-9A6B-4C6D-83D7-7208281018A0}"/>
          </ac:picMkLst>
        </pc:picChg>
        <pc:picChg chg="add mod">
          <ac:chgData name="#RAO YUCHEN#" userId="c653619d-323c-48dd-bf3a-fefb4882e73b" providerId="ADAL" clId="{F8000321-EDC5-4D3A-B7CF-0F2A6D1B83CA}" dt="2020-09-29T03:36:43.350" v="66" actId="1076"/>
          <ac:picMkLst>
            <pc:docMk/>
            <pc:sldMk cId="2636626271" sldId="273"/>
            <ac:picMk id="2054" creationId="{0000AB80-E737-4E68-A822-19123E72A2D6}"/>
          </ac:picMkLst>
        </pc:picChg>
      </pc:sldChg>
      <pc:sldChg chg="addSp modSp modAnim">
        <pc:chgData name="#RAO YUCHEN#" userId="c653619d-323c-48dd-bf3a-fefb4882e73b" providerId="ADAL" clId="{F8000321-EDC5-4D3A-B7CF-0F2A6D1B83CA}" dt="2020-09-29T06:11:35.582" v="566"/>
        <pc:sldMkLst>
          <pc:docMk/>
          <pc:sldMk cId="2330028488" sldId="277"/>
        </pc:sldMkLst>
        <pc:spChg chg="add mod">
          <ac:chgData name="#RAO YUCHEN#" userId="c653619d-323c-48dd-bf3a-fefb4882e73b" providerId="ADAL" clId="{F8000321-EDC5-4D3A-B7CF-0F2A6D1B83CA}" dt="2020-09-29T06:11:35.582" v="566"/>
          <ac:spMkLst>
            <pc:docMk/>
            <pc:sldMk cId="2330028488" sldId="277"/>
            <ac:spMk id="6" creationId="{A12079D3-D2E7-4152-A20B-06EF5D363F4A}"/>
          </ac:spMkLst>
        </pc:spChg>
        <pc:spChg chg="add mod">
          <ac:chgData name="#RAO YUCHEN#" userId="c653619d-323c-48dd-bf3a-fefb4882e73b" providerId="ADAL" clId="{F8000321-EDC5-4D3A-B7CF-0F2A6D1B83CA}" dt="2020-09-29T06:11:35.582" v="566"/>
          <ac:spMkLst>
            <pc:docMk/>
            <pc:sldMk cId="2330028488" sldId="277"/>
            <ac:spMk id="7" creationId="{75C13783-968B-4343-9F49-5D00C877D772}"/>
          </ac:spMkLst>
        </pc:spChg>
        <pc:spChg chg="add mod">
          <ac:chgData name="#RAO YUCHEN#" userId="c653619d-323c-48dd-bf3a-fefb4882e73b" providerId="ADAL" clId="{F8000321-EDC5-4D3A-B7CF-0F2A6D1B83CA}" dt="2020-09-29T06:11:35.582" v="566"/>
          <ac:spMkLst>
            <pc:docMk/>
            <pc:sldMk cId="2330028488" sldId="277"/>
            <ac:spMk id="8" creationId="{E691AE22-AA72-4CF0-9A1F-3D524D7EB453}"/>
          </ac:spMkLst>
        </pc:spChg>
        <pc:spChg chg="add mod">
          <ac:chgData name="#RAO YUCHEN#" userId="c653619d-323c-48dd-bf3a-fefb4882e73b" providerId="ADAL" clId="{F8000321-EDC5-4D3A-B7CF-0F2A6D1B83CA}" dt="2020-09-29T06:11:35.582" v="566"/>
          <ac:spMkLst>
            <pc:docMk/>
            <pc:sldMk cId="2330028488" sldId="277"/>
            <ac:spMk id="9" creationId="{203AA637-C96D-4915-8D6A-1071A40E8010}"/>
          </ac:spMkLst>
        </pc:spChg>
      </pc:sldChg>
      <pc:sldChg chg="addSp delSp modSp mod delAnim">
        <pc:chgData name="#RAO YUCHEN#" userId="c653619d-323c-48dd-bf3a-fefb4882e73b" providerId="ADAL" clId="{F8000321-EDC5-4D3A-B7CF-0F2A6D1B83CA}" dt="2020-09-29T06:12:14.820" v="571" actId="478"/>
        <pc:sldMkLst>
          <pc:docMk/>
          <pc:sldMk cId="2080521102" sldId="279"/>
        </pc:sldMkLst>
        <pc:spChg chg="del">
          <ac:chgData name="#RAO YUCHEN#" userId="c653619d-323c-48dd-bf3a-fefb4882e73b" providerId="ADAL" clId="{F8000321-EDC5-4D3A-B7CF-0F2A6D1B83CA}" dt="2020-09-29T06:11:32.979" v="565" actId="21"/>
          <ac:spMkLst>
            <pc:docMk/>
            <pc:sldMk cId="2080521102" sldId="279"/>
            <ac:spMk id="3" creationId="{0F77DB1C-1097-49A0-AA10-6984CE0CE081}"/>
          </ac:spMkLst>
        </pc:spChg>
        <pc:spChg chg="del">
          <ac:chgData name="#RAO YUCHEN#" userId="c653619d-323c-48dd-bf3a-fefb4882e73b" providerId="ADAL" clId="{F8000321-EDC5-4D3A-B7CF-0F2A6D1B83CA}" dt="2020-09-29T06:11:32.979" v="565" actId="21"/>
          <ac:spMkLst>
            <pc:docMk/>
            <pc:sldMk cId="2080521102" sldId="279"/>
            <ac:spMk id="8" creationId="{AC207FF1-AB85-4A09-A8A6-00D1F8DD58AD}"/>
          </ac:spMkLst>
        </pc:spChg>
        <pc:spChg chg="del">
          <ac:chgData name="#RAO YUCHEN#" userId="c653619d-323c-48dd-bf3a-fefb4882e73b" providerId="ADAL" clId="{F8000321-EDC5-4D3A-B7CF-0F2A6D1B83CA}" dt="2020-09-29T06:11:32.979" v="565" actId="21"/>
          <ac:spMkLst>
            <pc:docMk/>
            <pc:sldMk cId="2080521102" sldId="279"/>
            <ac:spMk id="9" creationId="{4FA09E43-91B6-4456-B1C7-86D339E2A25A}"/>
          </ac:spMkLst>
        </pc:spChg>
        <pc:spChg chg="del">
          <ac:chgData name="#RAO YUCHEN#" userId="c653619d-323c-48dd-bf3a-fefb4882e73b" providerId="ADAL" clId="{F8000321-EDC5-4D3A-B7CF-0F2A6D1B83CA}" dt="2020-09-29T06:11:32.979" v="565" actId="21"/>
          <ac:spMkLst>
            <pc:docMk/>
            <pc:sldMk cId="2080521102" sldId="279"/>
            <ac:spMk id="10" creationId="{4D0F3613-5A58-4840-A525-498C665958FB}"/>
          </ac:spMkLst>
        </pc:spChg>
        <pc:spChg chg="add mod">
          <ac:chgData name="#RAO YUCHEN#" userId="c653619d-323c-48dd-bf3a-fefb4882e73b" providerId="ADAL" clId="{F8000321-EDC5-4D3A-B7CF-0F2A6D1B83CA}" dt="2020-09-29T06:12:02.333" v="569" actId="207"/>
          <ac:spMkLst>
            <pc:docMk/>
            <pc:sldMk cId="2080521102" sldId="279"/>
            <ac:spMk id="11" creationId="{77466D1B-6366-4510-84CE-39410727C1F5}"/>
          </ac:spMkLst>
        </pc:spChg>
        <pc:picChg chg="add del mod">
          <ac:chgData name="#RAO YUCHEN#" userId="c653619d-323c-48dd-bf3a-fefb4882e73b" providerId="ADAL" clId="{F8000321-EDC5-4D3A-B7CF-0F2A6D1B83CA}" dt="2020-09-29T06:12:14.820" v="571" actId="478"/>
          <ac:picMkLst>
            <pc:docMk/>
            <pc:sldMk cId="2080521102" sldId="279"/>
            <ac:picMk id="4098" creationId="{FBAFB8BD-6527-4083-AC76-00A4E79B92B3}"/>
          </ac:picMkLst>
        </pc:picChg>
      </pc:sldChg>
      <pc:sldChg chg="modSp mod">
        <pc:chgData name="#RAO YUCHEN#" userId="c653619d-323c-48dd-bf3a-fefb4882e73b" providerId="ADAL" clId="{F8000321-EDC5-4D3A-B7CF-0F2A6D1B83CA}" dt="2020-09-29T03:52:42.491" v="443" actId="1076"/>
        <pc:sldMkLst>
          <pc:docMk/>
          <pc:sldMk cId="215920155" sldId="282"/>
        </pc:sldMkLst>
        <pc:spChg chg="mod">
          <ac:chgData name="#RAO YUCHEN#" userId="c653619d-323c-48dd-bf3a-fefb4882e73b" providerId="ADAL" clId="{F8000321-EDC5-4D3A-B7CF-0F2A6D1B83CA}" dt="2020-09-29T03:52:42.491" v="443" actId="1076"/>
          <ac:spMkLst>
            <pc:docMk/>
            <pc:sldMk cId="215920155" sldId="282"/>
            <ac:spMk id="3" creationId="{AE951472-FD9B-410E-A7CE-DBA1A5CB8388}"/>
          </ac:spMkLst>
        </pc:spChg>
      </pc:sldChg>
      <pc:sldChg chg="modSp del mod">
        <pc:chgData name="#RAO YUCHEN#" userId="c653619d-323c-48dd-bf3a-fefb4882e73b" providerId="ADAL" clId="{F8000321-EDC5-4D3A-B7CF-0F2A6D1B83CA}" dt="2020-09-29T06:11:24.725" v="564" actId="47"/>
        <pc:sldMkLst>
          <pc:docMk/>
          <pc:sldMk cId="2080116683" sldId="291"/>
        </pc:sldMkLst>
        <pc:spChg chg="mod">
          <ac:chgData name="#RAO YUCHEN#" userId="c653619d-323c-48dd-bf3a-fefb4882e73b" providerId="ADAL" clId="{F8000321-EDC5-4D3A-B7CF-0F2A6D1B83CA}" dt="2020-09-29T03:40:22.143" v="111" actId="20577"/>
          <ac:spMkLst>
            <pc:docMk/>
            <pc:sldMk cId="2080116683" sldId="291"/>
            <ac:spMk id="3" creationId="{AE951472-FD9B-410E-A7CE-DBA1A5CB8388}"/>
          </ac:spMkLst>
        </pc:spChg>
      </pc:sldChg>
      <pc:sldChg chg="modSp add del mod">
        <pc:chgData name="#RAO YUCHEN#" userId="c653619d-323c-48dd-bf3a-fefb4882e73b" providerId="ADAL" clId="{F8000321-EDC5-4D3A-B7CF-0F2A6D1B83CA}" dt="2020-09-29T03:47:32.265" v="375" actId="47"/>
        <pc:sldMkLst>
          <pc:docMk/>
          <pc:sldMk cId="738131971" sldId="292"/>
        </pc:sldMkLst>
        <pc:spChg chg="mod">
          <ac:chgData name="#RAO YUCHEN#" userId="c653619d-323c-48dd-bf3a-fefb4882e73b" providerId="ADAL" clId="{F8000321-EDC5-4D3A-B7CF-0F2A6D1B83CA}" dt="2020-09-29T03:47:28.423" v="374"/>
          <ac:spMkLst>
            <pc:docMk/>
            <pc:sldMk cId="738131971" sldId="292"/>
            <ac:spMk id="3" creationId="{AE951472-FD9B-410E-A7CE-DBA1A5CB8388}"/>
          </ac:spMkLst>
        </pc:spChg>
      </pc:sldChg>
      <pc:sldChg chg="addSp delSp modSp new mod setBg">
        <pc:chgData name="#RAO YUCHEN#" userId="c653619d-323c-48dd-bf3a-fefb4882e73b" providerId="ADAL" clId="{F8000321-EDC5-4D3A-B7CF-0F2A6D1B83CA}" dt="2020-09-29T06:26:17.902" v="608" actId="27636"/>
        <pc:sldMkLst>
          <pc:docMk/>
          <pc:sldMk cId="3373724897" sldId="292"/>
        </pc:sldMkLst>
        <pc:spChg chg="mod">
          <ac:chgData name="#RAO YUCHEN#" userId="c653619d-323c-48dd-bf3a-fefb4882e73b" providerId="ADAL" clId="{F8000321-EDC5-4D3A-B7CF-0F2A6D1B83CA}" dt="2020-09-29T06:26:15.020" v="606" actId="20577"/>
          <ac:spMkLst>
            <pc:docMk/>
            <pc:sldMk cId="3373724897" sldId="292"/>
            <ac:spMk id="2" creationId="{802812A6-659A-4CD5-8BC2-3BCA69E9088E}"/>
          </ac:spMkLst>
        </pc:spChg>
        <pc:spChg chg="del">
          <ac:chgData name="#RAO YUCHEN#" userId="c653619d-323c-48dd-bf3a-fefb4882e73b" providerId="ADAL" clId="{F8000321-EDC5-4D3A-B7CF-0F2A6D1B83CA}" dt="2020-09-29T04:03:02.645" v="463"/>
          <ac:spMkLst>
            <pc:docMk/>
            <pc:sldMk cId="3373724897" sldId="292"/>
            <ac:spMk id="3" creationId="{B14F6C0E-B6D2-494E-8FF6-A934378ADF34}"/>
          </ac:spMkLst>
        </pc:spChg>
        <pc:spChg chg="mod">
          <ac:chgData name="#RAO YUCHEN#" userId="c653619d-323c-48dd-bf3a-fefb4882e73b" providerId="ADAL" clId="{F8000321-EDC5-4D3A-B7CF-0F2A6D1B83CA}" dt="2020-09-29T04:03:11.905" v="468"/>
          <ac:spMkLst>
            <pc:docMk/>
            <pc:sldMk cId="3373724897" sldId="292"/>
            <ac:spMk id="4" creationId="{EBEE0162-B89E-41A8-B697-74A2FFCF19F0}"/>
          </ac:spMkLst>
        </pc:spChg>
        <pc:spChg chg="mod">
          <ac:chgData name="#RAO YUCHEN#" userId="c653619d-323c-48dd-bf3a-fefb4882e73b" providerId="ADAL" clId="{F8000321-EDC5-4D3A-B7CF-0F2A6D1B83CA}" dt="2020-09-29T04:03:05.454" v="464" actId="26606"/>
          <ac:spMkLst>
            <pc:docMk/>
            <pc:sldMk cId="3373724897" sldId="292"/>
            <ac:spMk id="5" creationId="{05A00184-3BA2-4107-A274-96FE1C4B7ED5}"/>
          </ac:spMkLst>
        </pc:spChg>
        <pc:spChg chg="add del">
          <ac:chgData name="#RAO YUCHEN#" userId="c653619d-323c-48dd-bf3a-fefb4882e73b" providerId="ADAL" clId="{F8000321-EDC5-4D3A-B7CF-0F2A6D1B83CA}" dt="2020-09-29T04:05:21.701" v="520"/>
          <ac:spMkLst>
            <pc:docMk/>
            <pc:sldMk cId="3373724897" sldId="292"/>
            <ac:spMk id="7" creationId="{891BB0FB-4744-408C-9BD7-8C43DB6445DB}"/>
          </ac:spMkLst>
        </pc:spChg>
        <pc:spChg chg="add mod">
          <ac:chgData name="#RAO YUCHEN#" userId="c653619d-323c-48dd-bf3a-fefb4882e73b" providerId="ADAL" clId="{F8000321-EDC5-4D3A-B7CF-0F2A6D1B83CA}" dt="2020-09-29T04:03:23.057" v="471" actId="207"/>
          <ac:spMkLst>
            <pc:docMk/>
            <pc:sldMk cId="3373724897" sldId="292"/>
            <ac:spMk id="9" creationId="{DEF3FAED-A6C6-4F58-815B-7595F213B609}"/>
          </ac:spMkLst>
        </pc:spChg>
        <pc:spChg chg="add mod">
          <ac:chgData name="#RAO YUCHEN#" userId="c653619d-323c-48dd-bf3a-fefb4882e73b" providerId="ADAL" clId="{F8000321-EDC5-4D3A-B7CF-0F2A6D1B83CA}" dt="2020-09-29T06:26:17.902" v="608" actId="27636"/>
          <ac:spMkLst>
            <pc:docMk/>
            <pc:sldMk cId="3373724897" sldId="292"/>
            <ac:spMk id="3078" creationId="{8A2C6DCE-F27E-4CEB-81AE-8AED4437119B}"/>
          </ac:spMkLst>
        </pc:spChg>
        <pc:picChg chg="add mod ord">
          <ac:chgData name="#RAO YUCHEN#" userId="c653619d-323c-48dd-bf3a-fefb4882e73b" providerId="ADAL" clId="{F8000321-EDC5-4D3A-B7CF-0F2A6D1B83CA}" dt="2020-09-29T04:07:14.222" v="554" actId="1076"/>
          <ac:picMkLst>
            <pc:docMk/>
            <pc:sldMk cId="3373724897" sldId="292"/>
            <ac:picMk id="3074" creationId="{762B35B2-4344-48BA-8508-57B9CDAEAA86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svg>
</file>

<file path=ppt/media/image32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FFEE66-F2E8-4EC2-89FD-B688E21BF279}" type="datetimeFigureOut">
              <a:rPr lang="en-GB" smtClean="0"/>
              <a:t>02/10/2020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79264B-6A5B-4E84-968E-7BCC2C4A18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5846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94005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26070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4037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b="0" i="0" dirty="0">
              <a:solidFill>
                <a:srgbClr val="595858"/>
              </a:solidFill>
              <a:effectLst/>
              <a:latin typeface="robot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28623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2573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b="0" i="0" dirty="0">
              <a:solidFill>
                <a:srgbClr val="595858"/>
              </a:solidFill>
              <a:effectLst/>
              <a:latin typeface="robot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7118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b="0" i="0" dirty="0">
              <a:solidFill>
                <a:srgbClr val="595858"/>
              </a:solidFill>
              <a:effectLst/>
              <a:latin typeface="robot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19202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7232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b="0" i="0" dirty="0">
              <a:solidFill>
                <a:srgbClr val="595858"/>
              </a:solidFill>
              <a:effectLst/>
              <a:latin typeface="robot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2256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2314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9020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549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7631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079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908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1890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672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2261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9264B-6A5B-4E84-968E-7BCC2C4A1857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720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112EE48-4D36-44B6-96A2-2CA5D7CB17BA}" type="datetime1">
              <a:rPr lang="en-GB" smtClean="0"/>
              <a:t>02/10/2020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124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7DE4E-099A-444C-B2B1-3380318A92BE}" type="datetime1">
              <a:rPr lang="en-GB" smtClean="0"/>
              <a:t>02/10/2020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45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80A87-C1F9-4E80-9C6E-40D454B795AF}" type="datetime1">
              <a:rPr lang="en-GB" smtClean="0"/>
              <a:t>02/10/2020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3741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0D7B8-DF84-4383-A148-41B9BC559FE7}" type="datetime1">
              <a:rPr lang="en-GB" smtClean="0"/>
              <a:t>02/10/2020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2247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7ED9-95F6-47D6-9FF7-FA2694E95154}" type="datetime1">
              <a:rPr lang="en-GB" smtClean="0"/>
              <a:t>02/10/2020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65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40C19-55F9-4939-8F99-2955D5BF6EBD}" type="datetime1">
              <a:rPr lang="en-GB" smtClean="0"/>
              <a:t>02/10/2020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28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CC98A-4BB4-4A6A-AA70-E0288394ADFC}" type="datetime1">
              <a:rPr lang="en-GB" smtClean="0"/>
              <a:t>02/10/2020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1122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24CE-E447-4667-B68E-FBCF68E23A71}" type="datetime1">
              <a:rPr lang="en-GB" smtClean="0"/>
              <a:t>02/10/2020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5218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F5BF-0DFF-4D7A-9DA9-1BE5A87ED21A}" type="datetime1">
              <a:rPr lang="en-GB" smtClean="0"/>
              <a:t>02/10/2020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7342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93F68-2840-4BA7-91CC-41D6EB81609B}" type="datetime1">
              <a:rPr lang="en-GB" smtClean="0"/>
              <a:t>02/10/2020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34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38445-004D-4BB2-B1FF-91C0556BA4D0}" type="datetime1">
              <a:rPr lang="en-GB" smtClean="0"/>
              <a:t>02/10/2020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4621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A0CFFC3C-48DB-46C1-B469-EEB3171F1135}" type="datetime1">
              <a:rPr lang="en-GB" smtClean="0"/>
              <a:t>02/10/2020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r>
              <a:rPr lang="en-GB"/>
              <a:t>TEXT GENERATOR USING RNN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F0583CF7-0939-4046-9760-D0DA58C8B313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969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gif"/><Relationship Id="rId5" Type="http://schemas.microsoft.com/office/2007/relationships/hdphoto" Target="../media/hdphoto1.wdp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hyperlink" Target="https://colab.research.google.com/github/ycrao573/rnn-workshop/blob/master/MLDA%20Text%20Generator%20Workshop.ipynb" TargetMode="External"/><Relationship Id="rId4" Type="http://schemas.openxmlformats.org/officeDocument/2006/relationships/image" Target="../media/image31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7C082-5B81-400A-A1DE-7CA9F26ED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D54232-CDE1-4B53-B430-AB82206F6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238970C-19DE-438D-80D2-5CF969055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B1E3F6-167B-40F3-B303-9A931BAB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928" y="484632"/>
            <a:ext cx="11244036" cy="58809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98B91A-98B4-4BC1-981D-0768EBD1F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5356" y="810275"/>
            <a:ext cx="7359714" cy="52296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WELCOME TO</a:t>
            </a:r>
            <a:br>
              <a:rPr lang="en-US" sz="5400" dirty="0">
                <a:solidFill>
                  <a:srgbClr val="FFFFFF"/>
                </a:solidFill>
              </a:rPr>
            </a:br>
            <a:r>
              <a:rPr lang="en-US" sz="6600" dirty="0">
                <a:solidFill>
                  <a:srgbClr val="C00000"/>
                </a:solidFill>
              </a:rPr>
              <a:t>THE VERY FIRST</a:t>
            </a:r>
            <a:br>
              <a:rPr lang="en-US" sz="6000" dirty="0">
                <a:solidFill>
                  <a:srgbClr val="FF0000"/>
                </a:solidFill>
              </a:rPr>
            </a:br>
            <a:r>
              <a:rPr lang="en-US" sz="8800" dirty="0">
                <a:solidFill>
                  <a:srgbClr val="FFFFFF"/>
                </a:solidFill>
              </a:rPr>
              <a:t>WORKSHOP</a:t>
            </a:r>
            <a:r>
              <a:rPr lang="en-US" sz="6000" dirty="0">
                <a:solidFill>
                  <a:srgbClr val="FFFFFF"/>
                </a:solidFill>
              </a:rPr>
              <a:t> </a:t>
            </a:r>
            <a:r>
              <a:rPr lang="en-US" sz="4800" dirty="0">
                <a:solidFill>
                  <a:srgbClr val="FFFFFF"/>
                </a:solidFill>
              </a:rPr>
              <a:t>IN</a:t>
            </a:r>
            <a:br>
              <a:rPr lang="en-US" sz="6000" dirty="0">
                <a:solidFill>
                  <a:srgbClr val="FFFFFF"/>
                </a:solidFill>
              </a:rPr>
            </a:br>
            <a:r>
              <a:rPr lang="en-US" sz="6000" dirty="0">
                <a:solidFill>
                  <a:srgbClr val="002060"/>
                </a:solidFill>
              </a:rPr>
              <a:t>MLDA</a:t>
            </a:r>
            <a:r>
              <a:rPr lang="en-US" sz="6000" dirty="0">
                <a:solidFill>
                  <a:srgbClr val="FFFFFF"/>
                </a:solidFill>
              </a:rPr>
              <a:t> </a:t>
            </a:r>
            <a:r>
              <a:rPr lang="en-US" sz="6000" dirty="0">
                <a:solidFill>
                  <a:srgbClr val="002060"/>
                </a:solidFill>
              </a:rPr>
              <a:t>DEEP LEARNING</a:t>
            </a:r>
            <a:r>
              <a:rPr lang="en-US" sz="6000" dirty="0">
                <a:solidFill>
                  <a:srgbClr val="FFFFFF"/>
                </a:solidFill>
              </a:rPr>
              <a:t> </a:t>
            </a:r>
            <a:r>
              <a:rPr lang="en-US" sz="6000" dirty="0">
                <a:solidFill>
                  <a:srgbClr val="002060"/>
                </a:solidFill>
              </a:rPr>
              <a:t>WEEK</a:t>
            </a:r>
            <a:r>
              <a:rPr lang="en-US" sz="6000" dirty="0">
                <a:solidFill>
                  <a:srgbClr val="FFFFFF"/>
                </a:solidFill>
              </a:rPr>
              <a:t>!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0465A9A-0B0E-4D7B-8150-D098AC71B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596290"/>
            <a:ext cx="0" cy="3657600"/>
          </a:xfrm>
          <a:prstGeom prst="line">
            <a:avLst/>
          </a:prstGeom>
          <a:ln w="19050">
            <a:solidFill>
              <a:srgbClr val="FFFFFF">
                <a:alpha val="7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4B1597-F6C5-48C9-91E1-341D60C56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8C44475-6B30-461F-981D-A54AA6124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1</a:t>
            </a:fld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AF7258-FB25-46AC-8F17-8DFC5DDF8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28" y="2768400"/>
            <a:ext cx="2966387" cy="148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074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4C6AE-6745-42B0-B230-C48BF78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1-3 NLP BASICS FOR TEXT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51472-FD9B-410E-A7CE-DBA1A5CB8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9277" y="1910241"/>
            <a:ext cx="10264890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GB" sz="3200" b="1" dirty="0" err="1">
                <a:solidFill>
                  <a:srgbClr val="292929"/>
                </a:solidFill>
              </a:rPr>
              <a:t>Stopwords</a:t>
            </a:r>
            <a:r>
              <a:rPr lang="en-GB" sz="3200" b="1" dirty="0">
                <a:solidFill>
                  <a:srgbClr val="292929"/>
                </a:solidFill>
              </a:rPr>
              <a:t>: </a:t>
            </a:r>
            <a:r>
              <a:rPr lang="en-GB" sz="2800" dirty="0" err="1">
                <a:solidFill>
                  <a:srgbClr val="292929"/>
                </a:solidFill>
              </a:rPr>
              <a:t>stopwords</a:t>
            </a:r>
            <a:r>
              <a:rPr lang="en-GB" sz="2800" dirty="0">
                <a:solidFill>
                  <a:srgbClr val="292929"/>
                </a:solidFill>
              </a:rPr>
              <a:t> are the words in any language which does not add much meaning to a sentence.</a:t>
            </a:r>
          </a:p>
          <a:p>
            <a:r>
              <a:rPr lang="en-GB" sz="2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You are </a:t>
            </a:r>
            <a:r>
              <a:rPr lang="en-GB" sz="2800" dirty="0">
                <a:solidFill>
                  <a:srgbClr val="292929"/>
                </a:solidFill>
              </a:rPr>
              <a:t>now listening </a:t>
            </a:r>
            <a:r>
              <a:rPr lang="en-GB" sz="2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to my </a:t>
            </a:r>
            <a:r>
              <a:rPr lang="en-GB" sz="2800" dirty="0">
                <a:solidFill>
                  <a:srgbClr val="292929"/>
                </a:solidFill>
              </a:rPr>
              <a:t>workshop…</a:t>
            </a:r>
          </a:p>
          <a:p>
            <a:r>
              <a:rPr lang="en-GB" sz="2800" dirty="0">
                <a:solidFill>
                  <a:srgbClr val="292929"/>
                </a:solidFill>
              </a:rPr>
              <a:t>=&gt; [now, listening, workshop]</a:t>
            </a:r>
          </a:p>
          <a:p>
            <a:endParaRPr lang="en-GB" sz="2800" dirty="0">
              <a:solidFill>
                <a:srgbClr val="292929"/>
              </a:solidFill>
            </a:endParaRPr>
          </a:p>
          <a:p>
            <a:r>
              <a:rPr lang="en-GB" sz="3200" b="1" dirty="0">
                <a:solidFill>
                  <a:srgbClr val="292929"/>
                </a:solidFill>
              </a:rPr>
              <a:t>Padding: </a:t>
            </a:r>
            <a:r>
              <a:rPr lang="en-GB" sz="2800" dirty="0">
                <a:solidFill>
                  <a:srgbClr val="292929"/>
                </a:solidFill>
              </a:rPr>
              <a:t>All the neural networks require to have inputs that have the same shape and size but not all the sentences have the same length.</a:t>
            </a:r>
            <a:endParaRPr lang="en-GB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47A0F-5DFB-4B21-A50D-65EB2F923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81AB7-C714-4CD8-82CB-A426F4D49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20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7528E-6A22-4D50-A757-BADA1500C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1-3 NLP BASICS FOR TEXT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F52FF-7668-45A2-AD4A-33FFDD020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1788262"/>
            <a:ext cx="9720071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SG" sz="3200" b="1" dirty="0"/>
              <a:t>One-hot vectors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SG" sz="2800" dirty="0"/>
              <a:t>The one-hot vectors’ dimension the number of unique words in the dictionary.</a:t>
            </a:r>
          </a:p>
          <a:p>
            <a:pPr marL="0" indent="0">
              <a:buNone/>
            </a:pPr>
            <a:endParaRPr lang="en-GB" sz="36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588485-762B-4E01-BFAB-27A1C5704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9E30A6-14F7-4F87-B602-62EBE593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11</a:t>
            </a:fld>
            <a:endParaRPr lang="en-GB"/>
          </a:p>
        </p:txBody>
      </p:sp>
      <p:pic>
        <p:nvPicPr>
          <p:cNvPr id="2050" name="Picture 2" descr="One Hot Encoding using Tensorflow - GeeksforGeeks">
            <a:extLst>
              <a:ext uri="{FF2B5EF4-FFF2-40B4-BE49-F238E27FC236}">
                <a16:creationId xmlns:a16="http://schemas.microsoft.com/office/drawing/2014/main" id="{3C2F11DE-F870-426F-A5B8-07773E0FF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537" y="3034286"/>
            <a:ext cx="7078452" cy="3106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419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4C6AE-6745-42B0-B230-C48BF78D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1-3 NLP BASICS FOR TEXT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51472-FD9B-410E-A7CE-DBA1A5CB8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61312"/>
            <a:ext cx="5295392" cy="4023360"/>
          </a:xfrm>
        </p:spPr>
        <p:txBody>
          <a:bodyPr>
            <a:normAutofit/>
          </a:bodyPr>
          <a:lstStyle/>
          <a:p>
            <a:r>
              <a:rPr lang="en-GB" sz="3200" b="1" i="0" dirty="0">
                <a:solidFill>
                  <a:srgbClr val="292929"/>
                </a:solidFill>
                <a:effectLst/>
              </a:rPr>
              <a:t>Word Embedding (Word2Vec)</a:t>
            </a:r>
          </a:p>
          <a:p>
            <a:r>
              <a:rPr lang="en-GB" sz="2800" b="0" i="0" dirty="0">
                <a:effectLst/>
              </a:rPr>
              <a:t>A word embedding is a class of approaches for representing words and documents using a </a:t>
            </a:r>
            <a:r>
              <a:rPr lang="en-GB" sz="2800" b="1" i="0" dirty="0">
                <a:solidFill>
                  <a:srgbClr val="C00000"/>
                </a:solidFill>
                <a:effectLst/>
              </a:rPr>
              <a:t>dense vector</a:t>
            </a:r>
            <a:r>
              <a:rPr lang="en-GB" sz="2800" b="0" i="0" dirty="0">
                <a:solidFill>
                  <a:srgbClr val="C00000"/>
                </a:solidFill>
                <a:effectLst/>
              </a:rPr>
              <a:t> representation</a:t>
            </a:r>
            <a:r>
              <a:rPr lang="en-GB" sz="2800" b="0" i="0" dirty="0">
                <a:solidFill>
                  <a:srgbClr val="595858"/>
                </a:solidFill>
                <a:effectLst/>
              </a:rPr>
              <a:t>.</a:t>
            </a:r>
          </a:p>
          <a:p>
            <a:r>
              <a:rPr lang="en-GB" sz="2800" dirty="0"/>
              <a:t>The position of a word within the vector space is learned from text and is based on the words that surround the word when it is used.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47A0F-5DFB-4B21-A50D-65EB2F923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81AB7-C714-4CD8-82CB-A426F4D49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12</a:t>
            </a:fld>
            <a:endParaRPr lang="en-GB"/>
          </a:p>
        </p:txBody>
      </p:sp>
      <p:pic>
        <p:nvPicPr>
          <p:cNvPr id="3076" name="Picture 4" descr="word embeddings vs. one hot encoding">
            <a:extLst>
              <a:ext uri="{FF2B5EF4-FFF2-40B4-BE49-F238E27FC236}">
                <a16:creationId xmlns:a16="http://schemas.microsoft.com/office/drawing/2014/main" id="{B35F0E0C-0306-4765-A3E1-1CE137756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704" y="752856"/>
            <a:ext cx="5554663" cy="5567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134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812A6-659A-4CD5-8BC2-3BCA69E90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903" y="596045"/>
            <a:ext cx="6987758" cy="1499616"/>
          </a:xfrm>
        </p:spPr>
        <p:txBody>
          <a:bodyPr>
            <a:normAutofit/>
          </a:bodyPr>
          <a:lstStyle/>
          <a:p>
            <a:r>
              <a:rPr lang="en-SG" sz="5400" dirty="0"/>
              <a:t>KERAS Embedding Layer</a:t>
            </a:r>
            <a:endParaRPr lang="en-GB" sz="5400" i="1" dirty="0"/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8A2C6DCE-F27E-4CEB-81AE-8AED44371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8948" y="1933248"/>
            <a:ext cx="5055084" cy="3050073"/>
          </a:xfrm>
        </p:spPr>
        <p:txBody>
          <a:bodyPr>
            <a:normAutofit/>
          </a:bodyPr>
          <a:lstStyle/>
          <a:p>
            <a:r>
              <a:rPr lang="en-GB" sz="2800" dirty="0" err="1"/>
              <a:t>Keras</a:t>
            </a:r>
            <a:r>
              <a:rPr lang="en-GB" sz="2800" dirty="0"/>
              <a:t> offers an Embedding layer that can be used for neural networks on text data.</a:t>
            </a:r>
          </a:p>
          <a:p>
            <a:r>
              <a:rPr lang="en-GB" sz="2800" dirty="0"/>
              <a:t>In </a:t>
            </a:r>
            <a:r>
              <a:rPr lang="en-GB" sz="2800" dirty="0" err="1"/>
              <a:t>Keras</a:t>
            </a:r>
            <a:r>
              <a:rPr lang="en-GB" sz="2800" dirty="0"/>
              <a:t>, the Embedding layer automatically takes inputs with the category indices and converts them into dense vectors.</a:t>
            </a:r>
          </a:p>
          <a:p>
            <a:endParaRPr lang="en-GB" sz="2800" dirty="0"/>
          </a:p>
        </p:txBody>
      </p:sp>
      <p:pic>
        <p:nvPicPr>
          <p:cNvPr id="3074" name="Picture 2" descr="Keras Embedding">
            <a:extLst>
              <a:ext uri="{FF2B5EF4-FFF2-40B4-BE49-F238E27FC236}">
                <a16:creationId xmlns:a16="http://schemas.microsoft.com/office/drawing/2014/main" id="{762B35B2-4344-48BA-8508-57B9CDAEA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0948" y="1654608"/>
            <a:ext cx="5363029" cy="393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EE0162-B89E-41A8-B697-74A2FFCF1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8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dirty="0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A00184-3BA2-4107-A274-96FE1C4B7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4" y="6470704"/>
            <a:ext cx="973666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0583CF7-0939-4046-9760-D0DA58C8B313}" type="slidenum">
              <a:rPr lang="en-GB" smtClean="0"/>
              <a:pPr>
                <a:spcAft>
                  <a:spcPts val="600"/>
                </a:spcAft>
              </a:pPr>
              <a:t>13</a:t>
            </a:fld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F3FAED-A6C6-4F58-815B-7595F213B609}"/>
              </a:ext>
            </a:extLst>
          </p:cNvPr>
          <p:cNvSpPr txBox="1"/>
          <p:nvPr/>
        </p:nvSpPr>
        <p:spPr>
          <a:xfrm>
            <a:off x="0" y="6470704"/>
            <a:ext cx="6099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https://androidkt.com/how-embedding-layer-work-in-keras/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FAAACE-96F1-4B3B-89D0-C29F4B2F1450}"/>
              </a:ext>
            </a:extLst>
          </p:cNvPr>
          <p:cNvSpPr/>
          <p:nvPr/>
        </p:nvSpPr>
        <p:spPr>
          <a:xfrm>
            <a:off x="1018948" y="5061603"/>
            <a:ext cx="5287312" cy="13464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Embedding</a:t>
            </a:r>
            <a:r>
              <a:rPr lang="en-GB" sz="1600" dirty="0">
                <a:latin typeface="Consolas" panose="020B0609020204030204" pitchFamily="49" charset="0"/>
              </a:rPr>
              <a:t>(</a:t>
            </a:r>
            <a:r>
              <a:rPr lang="en-GB" sz="1600" dirty="0" err="1">
                <a:solidFill>
                  <a:srgbClr val="FFC000"/>
                </a:solidFill>
                <a:latin typeface="Consolas" panose="020B0609020204030204" pitchFamily="49" charset="0"/>
              </a:rPr>
              <a:t>input_dim</a:t>
            </a:r>
            <a:r>
              <a:rPr lang="en-GB" sz="1600" dirty="0">
                <a:latin typeface="Consolas" panose="020B0609020204030204" pitchFamily="49" charset="0"/>
              </a:rPr>
              <a:t>=VOCAB_SIZE,</a:t>
            </a:r>
          </a:p>
          <a:p>
            <a:r>
              <a:rPr lang="en-GB" sz="1600" dirty="0">
                <a:latin typeface="Consolas" panose="020B0609020204030204" pitchFamily="49" charset="0"/>
              </a:rPr>
              <a:t>          </a:t>
            </a:r>
            <a:r>
              <a:rPr lang="en-GB" sz="1600" dirty="0" err="1">
                <a:solidFill>
                  <a:srgbClr val="FFC000"/>
                </a:solidFill>
                <a:latin typeface="Consolas" panose="020B0609020204030204" pitchFamily="49" charset="0"/>
              </a:rPr>
              <a:t>output_dim</a:t>
            </a:r>
            <a:r>
              <a:rPr lang="en-GB" sz="1600" dirty="0">
                <a:latin typeface="Consolas" panose="020B0609020204030204" pitchFamily="49" charset="0"/>
              </a:rPr>
              <a:t>=EMBEDDING_SIZE,		 		     </a:t>
            </a:r>
            <a:r>
              <a:rPr lang="en-GB" sz="1600" dirty="0" err="1">
                <a:solidFill>
                  <a:srgbClr val="FFC000"/>
                </a:solidFill>
                <a:latin typeface="Consolas" panose="020B0609020204030204" pitchFamily="49" charset="0"/>
              </a:rPr>
              <a:t>input_length</a:t>
            </a:r>
            <a:r>
              <a:rPr lang="en-GB" sz="1600" dirty="0">
                <a:latin typeface="Consolas" panose="020B0609020204030204" pitchFamily="49" charset="0"/>
              </a:rPr>
              <a:t>=MAX_SEQUENCE_LENGTH))</a:t>
            </a:r>
          </a:p>
        </p:txBody>
      </p:sp>
    </p:spTree>
    <p:extLst>
      <p:ext uri="{BB962C8B-B14F-4D97-AF65-F5344CB8AC3E}">
        <p14:creationId xmlns:p14="http://schemas.microsoft.com/office/powerpoint/2010/main" val="3373724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B5048-A655-443E-B6E6-2099AD2F4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2-1 WHAT IS RNN?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9A7FD-8CF4-401C-A26F-D69ABE1D6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19" y="2173735"/>
            <a:ext cx="6496581" cy="129540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SG" sz="2400" dirty="0">
                <a:solidFill>
                  <a:schemeClr val="accent2">
                    <a:lumMod val="75000"/>
                  </a:schemeClr>
                </a:solidFill>
              </a:rPr>
              <a:t>deep this love but love workshop I learning I don’t</a:t>
            </a:r>
          </a:p>
          <a:p>
            <a:pPr marL="0" indent="0" algn="ctr">
              <a:buNone/>
            </a:pPr>
            <a:r>
              <a:rPr lang="en-SG" sz="2400" dirty="0">
                <a:solidFill>
                  <a:schemeClr val="accent2">
                    <a:lumMod val="75000"/>
                  </a:schemeClr>
                </a:solidFill>
              </a:rPr>
              <a:t>I don’t love deep learning but I love this workshop</a:t>
            </a:r>
          </a:p>
          <a:p>
            <a:pPr marL="0" indent="0" algn="ctr">
              <a:buNone/>
            </a:pPr>
            <a:r>
              <a:rPr lang="en-SG" sz="2400" dirty="0">
                <a:solidFill>
                  <a:schemeClr val="accent2">
                    <a:lumMod val="75000"/>
                  </a:schemeClr>
                </a:solidFill>
              </a:rPr>
              <a:t>I love deep learning but I don’t love this workshop</a:t>
            </a:r>
            <a:endParaRPr lang="en-GB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5C99C-31EB-4DB9-9D69-4470691D6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E1B473-BFA3-45DC-9C64-C29B39D4A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14</a:t>
            </a:fld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76EC9B-D367-4959-A712-AEC792063E28}"/>
              </a:ext>
            </a:extLst>
          </p:cNvPr>
          <p:cNvSpPr txBox="1"/>
          <p:nvPr/>
        </p:nvSpPr>
        <p:spPr>
          <a:xfrm>
            <a:off x="828143" y="3886072"/>
            <a:ext cx="574410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/>
              <a:t>Recurrent Neural Network(RNN) </a:t>
            </a:r>
            <a:r>
              <a:rPr lang="en-GB" sz="2800" dirty="0"/>
              <a:t>are a type of Neural Network where the </a:t>
            </a:r>
            <a:r>
              <a:rPr lang="en-GB" sz="2800" dirty="0">
                <a:solidFill>
                  <a:schemeClr val="accent5">
                    <a:lumMod val="75000"/>
                  </a:schemeClr>
                </a:solidFill>
              </a:rPr>
              <a:t>output from previous step</a:t>
            </a:r>
            <a:r>
              <a:rPr lang="en-GB" sz="2800" dirty="0"/>
              <a:t> are fed as </a:t>
            </a:r>
            <a:r>
              <a:rPr lang="en-GB" sz="2800" dirty="0">
                <a:solidFill>
                  <a:schemeClr val="accent5">
                    <a:lumMod val="75000"/>
                  </a:schemeClr>
                </a:solidFill>
              </a:rPr>
              <a:t>input to the current step</a:t>
            </a:r>
            <a:r>
              <a:rPr lang="en-GB" sz="2800" dirty="0"/>
              <a:t>. 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1DB3C61-86E0-482B-813A-F96F6368E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4500" y="763358"/>
            <a:ext cx="5358681" cy="5594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687B6EE0-969A-4141-A4DC-C7BDAED6B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4204" y="881766"/>
            <a:ext cx="2394349" cy="5195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B3ED65-10DA-431D-9229-DDF202A77A73}"/>
              </a:ext>
            </a:extLst>
          </p:cNvPr>
          <p:cNvSpPr txBox="1"/>
          <p:nvPr/>
        </p:nvSpPr>
        <p:spPr>
          <a:xfrm>
            <a:off x="0" y="6488668"/>
            <a:ext cx="92978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https://www.analyticsvidhya.com/blog/2017/12/introduction-to-recurrent-neural-networks/</a:t>
            </a:r>
          </a:p>
        </p:txBody>
      </p:sp>
    </p:spTree>
    <p:extLst>
      <p:ext uri="{BB962C8B-B14F-4D97-AF65-F5344CB8AC3E}">
        <p14:creationId xmlns:p14="http://schemas.microsoft.com/office/powerpoint/2010/main" val="1509078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BE98C6C4-DB32-4A93-B9F1-8100BBCA5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428" y="1931210"/>
            <a:ext cx="4955615" cy="83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C16441-B284-416A-85A7-C8CC8E7B3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2-2-1 STRUCTURE OF RNN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F8C5BE-5345-4C53-89DA-C5557665F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4D95B6-2EC0-47BC-B1E9-817CC563E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15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AD3385-CAE9-4690-ACBC-F544C414CA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2" y="1910246"/>
            <a:ext cx="3325050" cy="98712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43BBE8F-48F5-4300-A49A-154CC085D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7183" y="1409880"/>
            <a:ext cx="2638317" cy="4038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7A5A243-3301-4886-BB3A-5C2EDD067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125" y="2897370"/>
            <a:ext cx="7773614" cy="316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ED0AA5-918F-4825-9C87-5802E0893D6C}"/>
              </a:ext>
            </a:extLst>
          </p:cNvPr>
          <p:cNvSpPr txBox="1"/>
          <p:nvPr/>
        </p:nvSpPr>
        <p:spPr>
          <a:xfrm>
            <a:off x="0" y="6488668"/>
            <a:ext cx="92978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https://www.analyticsvidhya.com/blog/2017/12/introduction-to-recurrent-neural-networks/</a:t>
            </a:r>
          </a:p>
        </p:txBody>
      </p:sp>
    </p:spTree>
    <p:extLst>
      <p:ext uri="{BB962C8B-B14F-4D97-AF65-F5344CB8AC3E}">
        <p14:creationId xmlns:p14="http://schemas.microsoft.com/office/powerpoint/2010/main" val="68379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16441-B284-416A-85A7-C8CC8E7B3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2-2-2 VANISHING GRADIENT PROBLEM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F8C5BE-5345-4C53-89DA-C5557665F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4D95B6-2EC0-47BC-B1E9-817CC563E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16</a:t>
            </a:fld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466D1B-6366-4510-84CE-39410727C1F5}"/>
              </a:ext>
            </a:extLst>
          </p:cNvPr>
          <p:cNvSpPr txBox="1"/>
          <p:nvPr/>
        </p:nvSpPr>
        <p:spPr>
          <a:xfrm>
            <a:off x="275771" y="6423198"/>
            <a:ext cx="8953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https://www.superdatascience.com/recurrent-neural-networks-rnn-the-vanishing-gradient-problem/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99041F-17AE-43A6-A238-B75077D40DD7}"/>
              </a:ext>
            </a:extLst>
          </p:cNvPr>
          <p:cNvSpPr txBox="1"/>
          <p:nvPr/>
        </p:nvSpPr>
        <p:spPr>
          <a:xfrm>
            <a:off x="1163782" y="2327564"/>
            <a:ext cx="5669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b="1" dirty="0">
                <a:solidFill>
                  <a:srgbClr val="002060"/>
                </a:solidFill>
              </a:rPr>
              <a:t>The colour of the sky is </a:t>
            </a:r>
            <a:r>
              <a:rPr lang="en-SG" sz="2800" b="1" u="sng" dirty="0">
                <a:solidFill>
                  <a:srgbClr val="002060"/>
                </a:solidFill>
              </a:rPr>
              <a:t>__         __.</a:t>
            </a:r>
            <a:endParaRPr lang="en-GB" sz="2800" b="1" u="sng" dirty="0">
              <a:solidFill>
                <a:srgbClr val="00206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E23E12-81B9-483F-AA21-62867B0EA0ED}"/>
              </a:ext>
            </a:extLst>
          </p:cNvPr>
          <p:cNvSpPr txBox="1"/>
          <p:nvPr/>
        </p:nvSpPr>
        <p:spPr>
          <a:xfrm>
            <a:off x="5059680" y="2308465"/>
            <a:ext cx="134112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SG" sz="2800" b="1" dirty="0">
                <a:solidFill>
                  <a:schemeClr val="accent2">
                    <a:lumMod val="75000"/>
                  </a:schemeClr>
                </a:solidFill>
              </a:rPr>
              <a:t>BLUE</a:t>
            </a:r>
            <a:endParaRPr lang="en-GB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06758A-0D5B-43AA-BEA2-0E8704157F30}"/>
              </a:ext>
            </a:extLst>
          </p:cNvPr>
          <p:cNvSpPr txBox="1"/>
          <p:nvPr/>
        </p:nvSpPr>
        <p:spPr>
          <a:xfrm>
            <a:off x="1163782" y="3602404"/>
            <a:ext cx="839585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200" b="1" dirty="0">
                <a:solidFill>
                  <a:srgbClr val="002060"/>
                </a:solidFill>
              </a:rPr>
              <a:t>I spent over 20 years living in a small village in France. I then moved to Germany.</a:t>
            </a:r>
          </a:p>
          <a:p>
            <a:r>
              <a:rPr lang="en-SG" sz="3200" b="1" dirty="0">
                <a:solidFill>
                  <a:srgbClr val="002060"/>
                </a:solidFill>
              </a:rPr>
              <a:t>…… (100 lines)</a:t>
            </a:r>
          </a:p>
          <a:p>
            <a:r>
              <a:rPr lang="en-SG" sz="3200" b="1" dirty="0">
                <a:solidFill>
                  <a:srgbClr val="002060"/>
                </a:solidFill>
              </a:rPr>
              <a:t>But I can’t really speak fluent _______.</a:t>
            </a:r>
            <a:endParaRPr lang="en-GB" sz="3200" b="1" dirty="0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68ABE6-069C-43DF-96CB-E2FC960CB624}"/>
              </a:ext>
            </a:extLst>
          </p:cNvPr>
          <p:cNvSpPr txBox="1"/>
          <p:nvPr/>
        </p:nvSpPr>
        <p:spPr>
          <a:xfrm>
            <a:off x="6300928" y="5016858"/>
            <a:ext cx="14280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SG" sz="2800" b="1" dirty="0">
                <a:solidFill>
                  <a:schemeClr val="accent2">
                    <a:lumMod val="75000"/>
                  </a:schemeClr>
                </a:solidFill>
              </a:rPr>
              <a:t>German</a:t>
            </a:r>
            <a:endParaRPr lang="en-GB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074" name="Picture 2" descr="Recurrent Neural Networks (RNN) - The Vanishing Gradient Problem - Blogs  SuperDataScience - Big Data | Analytics Careers | Mentors | Success">
            <a:extLst>
              <a:ext uri="{FF2B5EF4-FFF2-40B4-BE49-F238E27FC236}">
                <a16:creationId xmlns:a16="http://schemas.microsoft.com/office/drawing/2014/main" id="{D28680CD-C582-4D52-85E5-B952DD141B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22" b="6332"/>
          <a:stretch/>
        </p:blipFill>
        <p:spPr bwMode="auto">
          <a:xfrm>
            <a:off x="689804" y="1797794"/>
            <a:ext cx="10478068" cy="4474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52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4403F-A604-47DD-BC79-DB1A23701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663" y="507142"/>
            <a:ext cx="9720072" cy="1499616"/>
          </a:xfrm>
        </p:spPr>
        <p:txBody>
          <a:bodyPr/>
          <a:lstStyle/>
          <a:p>
            <a:r>
              <a:rPr lang="en-SG" dirty="0"/>
              <a:t>2-3 Improvement over VANILLA RNN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81E043-629D-4F41-B37B-D891E55AE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917665-CAD2-47DD-B140-7FC5154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17</a:t>
            </a:fld>
            <a:endParaRPr lang="en-GB"/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283BEDC4-545F-4EB6-95FC-874FB4769E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7" y="2057941"/>
            <a:ext cx="12007226" cy="361154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F3EB5E9-38B2-4517-B6B4-8F9103663BDE}"/>
              </a:ext>
            </a:extLst>
          </p:cNvPr>
          <p:cNvSpPr txBox="1"/>
          <p:nvPr/>
        </p:nvSpPr>
        <p:spPr>
          <a:xfrm>
            <a:off x="4613243" y="5346324"/>
            <a:ext cx="31804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cap="all" dirty="0">
                <a:solidFill>
                  <a:srgbClr val="1A1A1A"/>
                </a:solidFill>
                <a:effectLst/>
                <a:latin typeface="Merriweather"/>
              </a:rPr>
              <a:t>LONG-SHORT TERM MEMORY</a:t>
            </a:r>
            <a:br>
              <a:rPr lang="en-GB" dirty="0"/>
            </a:br>
            <a:endParaRPr lang="en-GB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639A05-4149-482E-B8A7-EE712FCBE069}"/>
              </a:ext>
            </a:extLst>
          </p:cNvPr>
          <p:cNvSpPr txBox="1"/>
          <p:nvPr/>
        </p:nvSpPr>
        <p:spPr>
          <a:xfrm>
            <a:off x="8809482" y="5300158"/>
            <a:ext cx="2784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800" b="1" i="0" cap="all" dirty="0">
                <a:solidFill>
                  <a:srgbClr val="1A1A1A"/>
                </a:solidFill>
                <a:effectLst/>
                <a:latin typeface="Merriweather"/>
              </a:rPr>
              <a:t>GATED RECURRENT UNIT</a:t>
            </a:r>
            <a:endParaRPr lang="en-GB" b="1" i="0" cap="all" dirty="0">
              <a:solidFill>
                <a:srgbClr val="1A1A1A"/>
              </a:solidFill>
              <a:effectLst/>
              <a:latin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330028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36831F43-FB2E-4185-AA59-68CC9F99F0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760" y="643467"/>
            <a:ext cx="9170479" cy="557106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81E043-629D-4F41-B37B-D891E55AE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9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917665-CAD2-47DD-B140-7FC5154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0583CF7-0939-4046-9760-D0DA58C8B313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6764ED-693F-4ECE-971D-0D9277B6033E}"/>
              </a:ext>
            </a:extLst>
          </p:cNvPr>
          <p:cNvSpPr/>
          <p:nvPr/>
        </p:nvSpPr>
        <p:spPr>
          <a:xfrm>
            <a:off x="3156439" y="1956816"/>
            <a:ext cx="958361" cy="2961342"/>
          </a:xfrm>
          <a:custGeom>
            <a:avLst/>
            <a:gdLst>
              <a:gd name="connsiteX0" fmla="*/ 0 w 958361"/>
              <a:gd name="connsiteY0" fmla="*/ 0 h 2961342"/>
              <a:gd name="connsiteX1" fmla="*/ 479181 w 958361"/>
              <a:gd name="connsiteY1" fmla="*/ 0 h 2961342"/>
              <a:gd name="connsiteX2" fmla="*/ 958361 w 958361"/>
              <a:gd name="connsiteY2" fmla="*/ 0 h 2961342"/>
              <a:gd name="connsiteX3" fmla="*/ 958361 w 958361"/>
              <a:gd name="connsiteY3" fmla="*/ 621882 h 2961342"/>
              <a:gd name="connsiteX4" fmla="*/ 958361 w 958361"/>
              <a:gd name="connsiteY4" fmla="*/ 1243764 h 2961342"/>
              <a:gd name="connsiteX5" fmla="*/ 958361 w 958361"/>
              <a:gd name="connsiteY5" fmla="*/ 1747192 h 2961342"/>
              <a:gd name="connsiteX6" fmla="*/ 958361 w 958361"/>
              <a:gd name="connsiteY6" fmla="*/ 2250620 h 2961342"/>
              <a:gd name="connsiteX7" fmla="*/ 958361 w 958361"/>
              <a:gd name="connsiteY7" fmla="*/ 2961342 h 2961342"/>
              <a:gd name="connsiteX8" fmla="*/ 507931 w 958361"/>
              <a:gd name="connsiteY8" fmla="*/ 2961342 h 2961342"/>
              <a:gd name="connsiteX9" fmla="*/ 0 w 958361"/>
              <a:gd name="connsiteY9" fmla="*/ 2961342 h 2961342"/>
              <a:gd name="connsiteX10" fmla="*/ 0 w 958361"/>
              <a:gd name="connsiteY10" fmla="*/ 2339460 h 2961342"/>
              <a:gd name="connsiteX11" fmla="*/ 0 w 958361"/>
              <a:gd name="connsiteY11" fmla="*/ 1687965 h 2961342"/>
              <a:gd name="connsiteX12" fmla="*/ 0 w 958361"/>
              <a:gd name="connsiteY12" fmla="*/ 1095697 h 2961342"/>
              <a:gd name="connsiteX13" fmla="*/ 0 w 958361"/>
              <a:gd name="connsiteY13" fmla="*/ 592268 h 2961342"/>
              <a:gd name="connsiteX14" fmla="*/ 0 w 958361"/>
              <a:gd name="connsiteY14" fmla="*/ 0 h 296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58361" h="2961342" extrusionOk="0">
                <a:moveTo>
                  <a:pt x="0" y="0"/>
                </a:moveTo>
                <a:cubicBezTo>
                  <a:pt x="124621" y="-13735"/>
                  <a:pt x="364135" y="15351"/>
                  <a:pt x="479181" y="0"/>
                </a:cubicBezTo>
                <a:cubicBezTo>
                  <a:pt x="594227" y="-15351"/>
                  <a:pt x="799812" y="13420"/>
                  <a:pt x="958361" y="0"/>
                </a:cubicBezTo>
                <a:cubicBezTo>
                  <a:pt x="983570" y="163039"/>
                  <a:pt x="936168" y="446816"/>
                  <a:pt x="958361" y="621882"/>
                </a:cubicBezTo>
                <a:cubicBezTo>
                  <a:pt x="980554" y="796948"/>
                  <a:pt x="989305" y="971035"/>
                  <a:pt x="958361" y="1243764"/>
                </a:cubicBezTo>
                <a:cubicBezTo>
                  <a:pt x="927417" y="1516493"/>
                  <a:pt x="952850" y="1519944"/>
                  <a:pt x="958361" y="1747192"/>
                </a:cubicBezTo>
                <a:cubicBezTo>
                  <a:pt x="963872" y="1974440"/>
                  <a:pt x="956589" y="2072518"/>
                  <a:pt x="958361" y="2250620"/>
                </a:cubicBezTo>
                <a:cubicBezTo>
                  <a:pt x="960133" y="2428722"/>
                  <a:pt x="951350" y="2764514"/>
                  <a:pt x="958361" y="2961342"/>
                </a:cubicBezTo>
                <a:cubicBezTo>
                  <a:pt x="832392" y="2958961"/>
                  <a:pt x="711114" y="2974252"/>
                  <a:pt x="507931" y="2961342"/>
                </a:cubicBezTo>
                <a:cubicBezTo>
                  <a:pt x="304748" y="2948433"/>
                  <a:pt x="184730" y="2972034"/>
                  <a:pt x="0" y="2961342"/>
                </a:cubicBezTo>
                <a:cubicBezTo>
                  <a:pt x="-14135" y="2796340"/>
                  <a:pt x="25214" y="2572708"/>
                  <a:pt x="0" y="2339460"/>
                </a:cubicBezTo>
                <a:cubicBezTo>
                  <a:pt x="-25214" y="2106212"/>
                  <a:pt x="8162" y="1903044"/>
                  <a:pt x="0" y="1687965"/>
                </a:cubicBezTo>
                <a:cubicBezTo>
                  <a:pt x="-8162" y="1472887"/>
                  <a:pt x="20428" y="1374903"/>
                  <a:pt x="0" y="1095697"/>
                </a:cubicBezTo>
                <a:cubicBezTo>
                  <a:pt x="-20428" y="816491"/>
                  <a:pt x="9278" y="821385"/>
                  <a:pt x="0" y="592268"/>
                </a:cubicBezTo>
                <a:cubicBezTo>
                  <a:pt x="-9278" y="363151"/>
                  <a:pt x="21856" y="245233"/>
                  <a:pt x="0" y="0"/>
                </a:cubicBezTo>
                <a:close/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61749963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480478-E317-4E61-96AA-7C92B767B7FE}"/>
              </a:ext>
            </a:extLst>
          </p:cNvPr>
          <p:cNvSpPr/>
          <p:nvPr/>
        </p:nvSpPr>
        <p:spPr>
          <a:xfrm>
            <a:off x="4196283" y="2980944"/>
            <a:ext cx="958361" cy="1937214"/>
          </a:xfrm>
          <a:custGeom>
            <a:avLst/>
            <a:gdLst>
              <a:gd name="connsiteX0" fmla="*/ 0 w 958361"/>
              <a:gd name="connsiteY0" fmla="*/ 0 h 1937214"/>
              <a:gd name="connsiteX1" fmla="*/ 479181 w 958361"/>
              <a:gd name="connsiteY1" fmla="*/ 0 h 1937214"/>
              <a:gd name="connsiteX2" fmla="*/ 958361 w 958361"/>
              <a:gd name="connsiteY2" fmla="*/ 0 h 1937214"/>
              <a:gd name="connsiteX3" fmla="*/ 958361 w 958361"/>
              <a:gd name="connsiteY3" fmla="*/ 665110 h 1937214"/>
              <a:gd name="connsiteX4" fmla="*/ 958361 w 958361"/>
              <a:gd name="connsiteY4" fmla="*/ 1330220 h 1937214"/>
              <a:gd name="connsiteX5" fmla="*/ 958361 w 958361"/>
              <a:gd name="connsiteY5" fmla="*/ 1937214 h 1937214"/>
              <a:gd name="connsiteX6" fmla="*/ 507931 w 958361"/>
              <a:gd name="connsiteY6" fmla="*/ 1937214 h 1937214"/>
              <a:gd name="connsiteX7" fmla="*/ 0 w 958361"/>
              <a:gd name="connsiteY7" fmla="*/ 1937214 h 1937214"/>
              <a:gd name="connsiteX8" fmla="*/ 0 w 958361"/>
              <a:gd name="connsiteY8" fmla="*/ 1330220 h 1937214"/>
              <a:gd name="connsiteX9" fmla="*/ 0 w 958361"/>
              <a:gd name="connsiteY9" fmla="*/ 684482 h 1937214"/>
              <a:gd name="connsiteX10" fmla="*/ 0 w 958361"/>
              <a:gd name="connsiteY10" fmla="*/ 0 h 1937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8361" h="1937214" extrusionOk="0">
                <a:moveTo>
                  <a:pt x="0" y="0"/>
                </a:moveTo>
                <a:cubicBezTo>
                  <a:pt x="124621" y="-13735"/>
                  <a:pt x="364135" y="15351"/>
                  <a:pt x="479181" y="0"/>
                </a:cubicBezTo>
                <a:cubicBezTo>
                  <a:pt x="594227" y="-15351"/>
                  <a:pt x="799812" y="13420"/>
                  <a:pt x="958361" y="0"/>
                </a:cubicBezTo>
                <a:cubicBezTo>
                  <a:pt x="932869" y="289086"/>
                  <a:pt x="934846" y="487496"/>
                  <a:pt x="958361" y="665110"/>
                </a:cubicBezTo>
                <a:cubicBezTo>
                  <a:pt x="981877" y="842724"/>
                  <a:pt x="945291" y="1123140"/>
                  <a:pt x="958361" y="1330220"/>
                </a:cubicBezTo>
                <a:cubicBezTo>
                  <a:pt x="971432" y="1537300"/>
                  <a:pt x="960954" y="1648011"/>
                  <a:pt x="958361" y="1937214"/>
                </a:cubicBezTo>
                <a:cubicBezTo>
                  <a:pt x="739791" y="1957080"/>
                  <a:pt x="673947" y="1920496"/>
                  <a:pt x="507931" y="1937214"/>
                </a:cubicBezTo>
                <a:cubicBezTo>
                  <a:pt x="341915" y="1953933"/>
                  <a:pt x="183966" y="1937377"/>
                  <a:pt x="0" y="1937214"/>
                </a:cubicBezTo>
                <a:cubicBezTo>
                  <a:pt x="25604" y="1650205"/>
                  <a:pt x="-837" y="1465112"/>
                  <a:pt x="0" y="1330220"/>
                </a:cubicBezTo>
                <a:cubicBezTo>
                  <a:pt x="837" y="1195328"/>
                  <a:pt x="18235" y="848527"/>
                  <a:pt x="0" y="684482"/>
                </a:cubicBezTo>
                <a:cubicBezTo>
                  <a:pt x="-18235" y="520437"/>
                  <a:pt x="6659" y="291320"/>
                  <a:pt x="0" y="0"/>
                </a:cubicBezTo>
                <a:close/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61749963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61C656-2133-462B-B4A7-35290251E32D}"/>
              </a:ext>
            </a:extLst>
          </p:cNvPr>
          <p:cNvSpPr/>
          <p:nvPr/>
        </p:nvSpPr>
        <p:spPr>
          <a:xfrm>
            <a:off x="1510760" y="1737327"/>
            <a:ext cx="8721667" cy="798157"/>
          </a:xfrm>
          <a:custGeom>
            <a:avLst/>
            <a:gdLst>
              <a:gd name="connsiteX0" fmla="*/ 0 w 8721667"/>
              <a:gd name="connsiteY0" fmla="*/ 0 h 798157"/>
              <a:gd name="connsiteX1" fmla="*/ 670897 w 8721667"/>
              <a:gd name="connsiteY1" fmla="*/ 0 h 798157"/>
              <a:gd name="connsiteX2" fmla="*/ 1254578 w 8721667"/>
              <a:gd name="connsiteY2" fmla="*/ 0 h 798157"/>
              <a:gd name="connsiteX3" fmla="*/ 2012692 w 8721667"/>
              <a:gd name="connsiteY3" fmla="*/ 0 h 798157"/>
              <a:gd name="connsiteX4" fmla="*/ 2858023 w 8721667"/>
              <a:gd name="connsiteY4" fmla="*/ 0 h 798157"/>
              <a:gd name="connsiteX5" fmla="*/ 3528921 w 8721667"/>
              <a:gd name="connsiteY5" fmla="*/ 0 h 798157"/>
              <a:gd name="connsiteX6" fmla="*/ 4287035 w 8721667"/>
              <a:gd name="connsiteY6" fmla="*/ 0 h 798157"/>
              <a:gd name="connsiteX7" fmla="*/ 4696282 w 8721667"/>
              <a:gd name="connsiteY7" fmla="*/ 0 h 798157"/>
              <a:gd name="connsiteX8" fmla="*/ 5105530 w 8721667"/>
              <a:gd name="connsiteY8" fmla="*/ 0 h 798157"/>
              <a:gd name="connsiteX9" fmla="*/ 5776427 w 8721667"/>
              <a:gd name="connsiteY9" fmla="*/ 0 h 798157"/>
              <a:gd name="connsiteX10" fmla="*/ 6360108 w 8721667"/>
              <a:gd name="connsiteY10" fmla="*/ 0 h 798157"/>
              <a:gd name="connsiteX11" fmla="*/ 7031005 w 8721667"/>
              <a:gd name="connsiteY11" fmla="*/ 0 h 798157"/>
              <a:gd name="connsiteX12" fmla="*/ 7527470 w 8721667"/>
              <a:gd name="connsiteY12" fmla="*/ 0 h 798157"/>
              <a:gd name="connsiteX13" fmla="*/ 8721667 w 8721667"/>
              <a:gd name="connsiteY13" fmla="*/ 0 h 798157"/>
              <a:gd name="connsiteX14" fmla="*/ 8721667 w 8721667"/>
              <a:gd name="connsiteY14" fmla="*/ 399079 h 798157"/>
              <a:gd name="connsiteX15" fmla="*/ 8721667 w 8721667"/>
              <a:gd name="connsiteY15" fmla="*/ 798157 h 798157"/>
              <a:gd name="connsiteX16" fmla="*/ 7963553 w 8721667"/>
              <a:gd name="connsiteY16" fmla="*/ 798157 h 798157"/>
              <a:gd name="connsiteX17" fmla="*/ 7554305 w 8721667"/>
              <a:gd name="connsiteY17" fmla="*/ 798157 h 798157"/>
              <a:gd name="connsiteX18" fmla="*/ 7057841 w 8721667"/>
              <a:gd name="connsiteY18" fmla="*/ 798157 h 798157"/>
              <a:gd name="connsiteX19" fmla="*/ 6386944 w 8721667"/>
              <a:gd name="connsiteY19" fmla="*/ 798157 h 798157"/>
              <a:gd name="connsiteX20" fmla="*/ 5803263 w 8721667"/>
              <a:gd name="connsiteY20" fmla="*/ 798157 h 798157"/>
              <a:gd name="connsiteX21" fmla="*/ 5219582 w 8721667"/>
              <a:gd name="connsiteY21" fmla="*/ 798157 h 798157"/>
              <a:gd name="connsiteX22" fmla="*/ 4548685 w 8721667"/>
              <a:gd name="connsiteY22" fmla="*/ 798157 h 798157"/>
              <a:gd name="connsiteX23" fmla="*/ 3877787 w 8721667"/>
              <a:gd name="connsiteY23" fmla="*/ 798157 h 798157"/>
              <a:gd name="connsiteX24" fmla="*/ 3206890 w 8721667"/>
              <a:gd name="connsiteY24" fmla="*/ 798157 h 798157"/>
              <a:gd name="connsiteX25" fmla="*/ 2361559 w 8721667"/>
              <a:gd name="connsiteY25" fmla="*/ 798157 h 798157"/>
              <a:gd name="connsiteX26" fmla="*/ 1516228 w 8721667"/>
              <a:gd name="connsiteY26" fmla="*/ 798157 h 798157"/>
              <a:gd name="connsiteX27" fmla="*/ 670897 w 8721667"/>
              <a:gd name="connsiteY27" fmla="*/ 798157 h 798157"/>
              <a:gd name="connsiteX28" fmla="*/ 0 w 8721667"/>
              <a:gd name="connsiteY28" fmla="*/ 798157 h 798157"/>
              <a:gd name="connsiteX29" fmla="*/ 0 w 8721667"/>
              <a:gd name="connsiteY29" fmla="*/ 407060 h 798157"/>
              <a:gd name="connsiteX30" fmla="*/ 0 w 8721667"/>
              <a:gd name="connsiteY30" fmla="*/ 0 h 798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8721667" h="798157" extrusionOk="0">
                <a:moveTo>
                  <a:pt x="0" y="0"/>
                </a:moveTo>
                <a:cubicBezTo>
                  <a:pt x="201434" y="-8476"/>
                  <a:pt x="512712" y="-8943"/>
                  <a:pt x="670897" y="0"/>
                </a:cubicBezTo>
                <a:cubicBezTo>
                  <a:pt x="829082" y="8943"/>
                  <a:pt x="1049263" y="-4141"/>
                  <a:pt x="1254578" y="0"/>
                </a:cubicBezTo>
                <a:cubicBezTo>
                  <a:pt x="1459893" y="4141"/>
                  <a:pt x="1839868" y="-35646"/>
                  <a:pt x="2012692" y="0"/>
                </a:cubicBezTo>
                <a:cubicBezTo>
                  <a:pt x="2185516" y="35646"/>
                  <a:pt x="2654209" y="40763"/>
                  <a:pt x="2858023" y="0"/>
                </a:cubicBezTo>
                <a:cubicBezTo>
                  <a:pt x="3061837" y="-40763"/>
                  <a:pt x="3366564" y="-19383"/>
                  <a:pt x="3528921" y="0"/>
                </a:cubicBezTo>
                <a:cubicBezTo>
                  <a:pt x="3691278" y="19383"/>
                  <a:pt x="3996859" y="-25762"/>
                  <a:pt x="4287035" y="0"/>
                </a:cubicBezTo>
                <a:cubicBezTo>
                  <a:pt x="4577211" y="25762"/>
                  <a:pt x="4563413" y="-13769"/>
                  <a:pt x="4696282" y="0"/>
                </a:cubicBezTo>
                <a:cubicBezTo>
                  <a:pt x="4829151" y="13769"/>
                  <a:pt x="5003377" y="18346"/>
                  <a:pt x="5105530" y="0"/>
                </a:cubicBezTo>
                <a:cubicBezTo>
                  <a:pt x="5207683" y="-18346"/>
                  <a:pt x="5624273" y="13264"/>
                  <a:pt x="5776427" y="0"/>
                </a:cubicBezTo>
                <a:cubicBezTo>
                  <a:pt x="5928581" y="-13264"/>
                  <a:pt x="6221471" y="27554"/>
                  <a:pt x="6360108" y="0"/>
                </a:cubicBezTo>
                <a:cubicBezTo>
                  <a:pt x="6498745" y="-27554"/>
                  <a:pt x="6728422" y="-31527"/>
                  <a:pt x="7031005" y="0"/>
                </a:cubicBezTo>
                <a:cubicBezTo>
                  <a:pt x="7333588" y="31527"/>
                  <a:pt x="7334783" y="-10970"/>
                  <a:pt x="7527470" y="0"/>
                </a:cubicBezTo>
                <a:cubicBezTo>
                  <a:pt x="7720158" y="10970"/>
                  <a:pt x="8253576" y="7186"/>
                  <a:pt x="8721667" y="0"/>
                </a:cubicBezTo>
                <a:cubicBezTo>
                  <a:pt x="8718116" y="131490"/>
                  <a:pt x="8717100" y="215417"/>
                  <a:pt x="8721667" y="399079"/>
                </a:cubicBezTo>
                <a:cubicBezTo>
                  <a:pt x="8726234" y="582741"/>
                  <a:pt x="8715614" y="637206"/>
                  <a:pt x="8721667" y="798157"/>
                </a:cubicBezTo>
                <a:cubicBezTo>
                  <a:pt x="8509124" y="787445"/>
                  <a:pt x="8294090" y="779779"/>
                  <a:pt x="7963553" y="798157"/>
                </a:cubicBezTo>
                <a:cubicBezTo>
                  <a:pt x="7633016" y="816535"/>
                  <a:pt x="7646874" y="779257"/>
                  <a:pt x="7554305" y="798157"/>
                </a:cubicBezTo>
                <a:cubicBezTo>
                  <a:pt x="7461736" y="817057"/>
                  <a:pt x="7195285" y="778404"/>
                  <a:pt x="7057841" y="798157"/>
                </a:cubicBezTo>
                <a:cubicBezTo>
                  <a:pt x="6920397" y="817910"/>
                  <a:pt x="6521428" y="804800"/>
                  <a:pt x="6386944" y="798157"/>
                </a:cubicBezTo>
                <a:cubicBezTo>
                  <a:pt x="6252460" y="791514"/>
                  <a:pt x="6076973" y="786417"/>
                  <a:pt x="5803263" y="798157"/>
                </a:cubicBezTo>
                <a:cubicBezTo>
                  <a:pt x="5529553" y="809897"/>
                  <a:pt x="5349847" y="773102"/>
                  <a:pt x="5219582" y="798157"/>
                </a:cubicBezTo>
                <a:cubicBezTo>
                  <a:pt x="5089317" y="823212"/>
                  <a:pt x="4694310" y="809078"/>
                  <a:pt x="4548685" y="798157"/>
                </a:cubicBezTo>
                <a:cubicBezTo>
                  <a:pt x="4403060" y="787236"/>
                  <a:pt x="4031172" y="827474"/>
                  <a:pt x="3877787" y="798157"/>
                </a:cubicBezTo>
                <a:cubicBezTo>
                  <a:pt x="3724402" y="768840"/>
                  <a:pt x="3380888" y="819980"/>
                  <a:pt x="3206890" y="798157"/>
                </a:cubicBezTo>
                <a:cubicBezTo>
                  <a:pt x="3032892" y="776334"/>
                  <a:pt x="2642616" y="772220"/>
                  <a:pt x="2361559" y="798157"/>
                </a:cubicBezTo>
                <a:cubicBezTo>
                  <a:pt x="2080502" y="824094"/>
                  <a:pt x="1690515" y="770834"/>
                  <a:pt x="1516228" y="798157"/>
                </a:cubicBezTo>
                <a:cubicBezTo>
                  <a:pt x="1341941" y="825480"/>
                  <a:pt x="856639" y="767097"/>
                  <a:pt x="670897" y="798157"/>
                </a:cubicBezTo>
                <a:cubicBezTo>
                  <a:pt x="485155" y="829217"/>
                  <a:pt x="197359" y="771984"/>
                  <a:pt x="0" y="798157"/>
                </a:cubicBezTo>
                <a:cubicBezTo>
                  <a:pt x="-3591" y="696532"/>
                  <a:pt x="3457" y="530018"/>
                  <a:pt x="0" y="407060"/>
                </a:cubicBezTo>
                <a:cubicBezTo>
                  <a:pt x="-3457" y="284102"/>
                  <a:pt x="-16892" y="202030"/>
                  <a:pt x="0" y="0"/>
                </a:cubicBezTo>
                <a:close/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61749963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C0B36B-9E2C-449E-B5AF-2463B277CE04}"/>
              </a:ext>
            </a:extLst>
          </p:cNvPr>
          <p:cNvSpPr/>
          <p:nvPr/>
        </p:nvSpPr>
        <p:spPr>
          <a:xfrm>
            <a:off x="6078997" y="3015544"/>
            <a:ext cx="958361" cy="1937214"/>
          </a:xfrm>
          <a:custGeom>
            <a:avLst/>
            <a:gdLst>
              <a:gd name="connsiteX0" fmla="*/ 0 w 958361"/>
              <a:gd name="connsiteY0" fmla="*/ 0 h 1937214"/>
              <a:gd name="connsiteX1" fmla="*/ 479181 w 958361"/>
              <a:gd name="connsiteY1" fmla="*/ 0 h 1937214"/>
              <a:gd name="connsiteX2" fmla="*/ 958361 w 958361"/>
              <a:gd name="connsiteY2" fmla="*/ 0 h 1937214"/>
              <a:gd name="connsiteX3" fmla="*/ 958361 w 958361"/>
              <a:gd name="connsiteY3" fmla="*/ 665110 h 1937214"/>
              <a:gd name="connsiteX4" fmla="*/ 958361 w 958361"/>
              <a:gd name="connsiteY4" fmla="*/ 1330220 h 1937214"/>
              <a:gd name="connsiteX5" fmla="*/ 958361 w 958361"/>
              <a:gd name="connsiteY5" fmla="*/ 1937214 h 1937214"/>
              <a:gd name="connsiteX6" fmla="*/ 507931 w 958361"/>
              <a:gd name="connsiteY6" fmla="*/ 1937214 h 1937214"/>
              <a:gd name="connsiteX7" fmla="*/ 0 w 958361"/>
              <a:gd name="connsiteY7" fmla="*/ 1937214 h 1937214"/>
              <a:gd name="connsiteX8" fmla="*/ 0 w 958361"/>
              <a:gd name="connsiteY8" fmla="*/ 1330220 h 1937214"/>
              <a:gd name="connsiteX9" fmla="*/ 0 w 958361"/>
              <a:gd name="connsiteY9" fmla="*/ 684482 h 1937214"/>
              <a:gd name="connsiteX10" fmla="*/ 0 w 958361"/>
              <a:gd name="connsiteY10" fmla="*/ 0 h 1937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8361" h="1937214" extrusionOk="0">
                <a:moveTo>
                  <a:pt x="0" y="0"/>
                </a:moveTo>
                <a:cubicBezTo>
                  <a:pt x="124621" y="-13735"/>
                  <a:pt x="364135" y="15351"/>
                  <a:pt x="479181" y="0"/>
                </a:cubicBezTo>
                <a:cubicBezTo>
                  <a:pt x="594227" y="-15351"/>
                  <a:pt x="799812" y="13420"/>
                  <a:pt x="958361" y="0"/>
                </a:cubicBezTo>
                <a:cubicBezTo>
                  <a:pt x="932869" y="289086"/>
                  <a:pt x="934846" y="487496"/>
                  <a:pt x="958361" y="665110"/>
                </a:cubicBezTo>
                <a:cubicBezTo>
                  <a:pt x="981877" y="842724"/>
                  <a:pt x="945291" y="1123140"/>
                  <a:pt x="958361" y="1330220"/>
                </a:cubicBezTo>
                <a:cubicBezTo>
                  <a:pt x="971432" y="1537300"/>
                  <a:pt x="960954" y="1648011"/>
                  <a:pt x="958361" y="1937214"/>
                </a:cubicBezTo>
                <a:cubicBezTo>
                  <a:pt x="739791" y="1957080"/>
                  <a:pt x="673947" y="1920496"/>
                  <a:pt x="507931" y="1937214"/>
                </a:cubicBezTo>
                <a:cubicBezTo>
                  <a:pt x="341915" y="1953933"/>
                  <a:pt x="183966" y="1937377"/>
                  <a:pt x="0" y="1937214"/>
                </a:cubicBezTo>
                <a:cubicBezTo>
                  <a:pt x="25604" y="1650205"/>
                  <a:pt x="-837" y="1465112"/>
                  <a:pt x="0" y="1330220"/>
                </a:cubicBezTo>
                <a:cubicBezTo>
                  <a:pt x="837" y="1195328"/>
                  <a:pt x="18235" y="848527"/>
                  <a:pt x="0" y="684482"/>
                </a:cubicBezTo>
                <a:cubicBezTo>
                  <a:pt x="-18235" y="520437"/>
                  <a:pt x="6659" y="291320"/>
                  <a:pt x="0" y="0"/>
                </a:cubicBezTo>
                <a:close/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61749963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71FEAC-5047-4C95-A7BC-6FE84EAA9479}"/>
              </a:ext>
            </a:extLst>
          </p:cNvPr>
          <p:cNvSpPr txBox="1"/>
          <p:nvPr/>
        </p:nvSpPr>
        <p:spPr>
          <a:xfrm>
            <a:off x="10145790" y="5454610"/>
            <a:ext cx="15479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5400" b="1" dirty="0">
                <a:latin typeface="+mj-lt"/>
              </a:rPr>
              <a:t>LSTM</a:t>
            </a:r>
            <a:endParaRPr lang="en-GB" sz="5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030560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26DF3-77D3-40DE-BBA7-C08912C32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BB7544-7AB4-429A-8258-CF8BFEA2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19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662050D-02B9-4606-8F8E-5E0AB130A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938" y="585788"/>
            <a:ext cx="5901458" cy="1498600"/>
          </a:xfrm>
        </p:spPr>
        <p:txBody>
          <a:bodyPr/>
          <a:lstStyle/>
          <a:p>
            <a:r>
              <a:rPr lang="en-SG" dirty="0"/>
              <a:t>2-3 KERAS LSTM EXAMPLE</a:t>
            </a:r>
            <a:endParaRPr lang="en-GB" dirty="0"/>
          </a:p>
        </p:txBody>
      </p:sp>
      <p:pic>
        <p:nvPicPr>
          <p:cNvPr id="2" name="Picture 4" descr="Image for post">
            <a:extLst>
              <a:ext uri="{FF2B5EF4-FFF2-40B4-BE49-F238E27FC236}">
                <a16:creationId xmlns:a16="http://schemas.microsoft.com/office/drawing/2014/main" id="{B4FFFC55-2A59-453C-BBA9-CAF37630B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9974" y="585788"/>
            <a:ext cx="3832451" cy="545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E97A5E-79B3-4C5F-B89D-4F7DBCEC6677}"/>
              </a:ext>
            </a:extLst>
          </p:cNvPr>
          <p:cNvSpPr/>
          <p:nvPr/>
        </p:nvSpPr>
        <p:spPr>
          <a:xfrm>
            <a:off x="689488" y="1938528"/>
            <a:ext cx="6625712" cy="40997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900" dirty="0" err="1">
                <a:latin typeface="Consolas" panose="020B0609020204030204" pitchFamily="49" charset="0"/>
              </a:rPr>
              <a:t>embedding_dim</a:t>
            </a:r>
            <a:r>
              <a:rPr lang="en-GB" sz="1900" dirty="0">
                <a:latin typeface="Consolas" panose="020B0609020204030204" pitchFamily="49" charset="0"/>
              </a:rPr>
              <a:t> </a:t>
            </a:r>
            <a:r>
              <a:rPr lang="en-GB" sz="1900">
                <a:latin typeface="Consolas" panose="020B0609020204030204" pitchFamily="49" charset="0"/>
              </a:rPr>
              <a:t>= 32</a:t>
            </a:r>
            <a:endParaRPr lang="en-GB" sz="1900" dirty="0">
              <a:latin typeface="Consolas" panose="020B0609020204030204" pitchFamily="49" charset="0"/>
            </a:endParaRPr>
          </a:p>
          <a:p>
            <a:r>
              <a:rPr lang="en-GB" sz="1900" dirty="0" err="1">
                <a:latin typeface="Consolas" panose="020B0609020204030204" pitchFamily="49" charset="0"/>
              </a:rPr>
              <a:t>word_num</a:t>
            </a:r>
            <a:r>
              <a:rPr lang="en-GB" sz="1900" dirty="0">
                <a:latin typeface="Consolas" panose="020B0609020204030204" pitchFamily="49" charset="0"/>
              </a:rPr>
              <a:t> = 2000</a:t>
            </a:r>
          </a:p>
          <a:p>
            <a:r>
              <a:rPr lang="en-GB" sz="1900" dirty="0" err="1">
                <a:latin typeface="Consolas" panose="020B0609020204030204" pitchFamily="49" charset="0"/>
              </a:rPr>
              <a:t>state_dim</a:t>
            </a:r>
            <a:r>
              <a:rPr lang="en-GB" sz="1900" dirty="0">
                <a:latin typeface="Consolas" panose="020B0609020204030204" pitchFamily="49" charset="0"/>
              </a:rPr>
              <a:t> = 32</a:t>
            </a:r>
          </a:p>
          <a:p>
            <a:endParaRPr lang="en-GB" sz="1900" dirty="0">
              <a:latin typeface="Consolas" panose="020B0609020204030204" pitchFamily="49" charset="0"/>
            </a:endParaRPr>
          </a:p>
          <a:p>
            <a:r>
              <a:rPr lang="en-GB" sz="1900" dirty="0">
                <a:latin typeface="Consolas" panose="020B0609020204030204" pitchFamily="49" charset="0"/>
              </a:rPr>
              <a:t>model = Sequential()</a:t>
            </a:r>
          </a:p>
          <a:p>
            <a:r>
              <a:rPr lang="en-GB" sz="1900" dirty="0" err="1">
                <a:latin typeface="Consolas" panose="020B0609020204030204" pitchFamily="49" charset="0"/>
              </a:rPr>
              <a:t>model.add</a:t>
            </a:r>
            <a:r>
              <a:rPr lang="en-GB" sz="1900" dirty="0">
                <a:latin typeface="Consolas" panose="020B0609020204030204" pitchFamily="49" charset="0"/>
              </a:rPr>
              <a:t>(Embedding(vocabulary, </a:t>
            </a:r>
            <a:r>
              <a:rPr lang="en-GB" sz="1900" dirty="0" err="1">
                <a:latin typeface="Consolas" panose="020B0609020204030204" pitchFamily="49" charset="0"/>
              </a:rPr>
              <a:t>embedding_dim</a:t>
            </a:r>
            <a:r>
              <a:rPr lang="en-GB" sz="1900" dirty="0">
                <a:latin typeface="Consolas" panose="020B0609020204030204" pitchFamily="49" charset="0"/>
              </a:rPr>
              <a:t>, </a:t>
            </a:r>
            <a:r>
              <a:rPr lang="en-GB" sz="1900" dirty="0" err="1">
                <a:latin typeface="Consolas" panose="020B0609020204030204" pitchFamily="49" charset="0"/>
              </a:rPr>
              <a:t>input_length</a:t>
            </a:r>
            <a:r>
              <a:rPr lang="en-GB" sz="1900" dirty="0">
                <a:latin typeface="Consolas" panose="020B0609020204030204" pitchFamily="49" charset="0"/>
              </a:rPr>
              <a:t>=word_num-1))</a:t>
            </a:r>
          </a:p>
          <a:p>
            <a:r>
              <a:rPr lang="en-GB" sz="1900" dirty="0" err="1">
                <a:solidFill>
                  <a:srgbClr val="FFFF00"/>
                </a:solidFill>
                <a:latin typeface="Consolas" panose="020B0609020204030204" pitchFamily="49" charset="0"/>
              </a:rPr>
              <a:t>model.add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>
                <a:solidFill>
                  <a:srgbClr val="FFC000"/>
                </a:solidFill>
                <a:latin typeface="Consolas" panose="020B0609020204030204" pitchFamily="49" charset="0"/>
              </a:rPr>
              <a:t>LSTM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state_dim</a:t>
            </a:r>
            <a:r>
              <a:rPr lang="en-GB" sz="1900" dirty="0">
                <a:latin typeface="Consolas" panose="020B0609020204030204" pitchFamily="49" charset="0"/>
              </a:rPr>
              <a:t>))</a:t>
            </a:r>
          </a:p>
          <a:p>
            <a:r>
              <a:rPr lang="en-GB" sz="1900" dirty="0" err="1">
                <a:latin typeface="Consolas" panose="020B0609020204030204" pitchFamily="49" charset="0"/>
              </a:rPr>
              <a:t>model.add</a:t>
            </a:r>
            <a:r>
              <a:rPr lang="en-GB" sz="1900" dirty="0">
                <a:latin typeface="Consolas" panose="020B0609020204030204" pitchFamily="49" charset="0"/>
              </a:rPr>
              <a:t>(Dense(</a:t>
            </a:r>
            <a:r>
              <a:rPr lang="en-GB" sz="1900" dirty="0" err="1">
                <a:latin typeface="Consolas" panose="020B0609020204030204" pitchFamily="49" charset="0"/>
              </a:rPr>
              <a:t>word_num,activation</a:t>
            </a:r>
            <a:r>
              <a:rPr lang="en-GB" sz="1900" dirty="0">
                <a:latin typeface="Consolas" panose="020B0609020204030204" pitchFamily="49" charset="0"/>
              </a:rPr>
              <a:t>='</a:t>
            </a:r>
            <a:r>
              <a:rPr lang="en-GB" sz="1900" dirty="0" err="1">
                <a:latin typeface="Consolas" panose="020B0609020204030204" pitchFamily="49" charset="0"/>
              </a:rPr>
              <a:t>softmax</a:t>
            </a:r>
            <a:r>
              <a:rPr lang="en-GB" sz="1900" dirty="0">
                <a:latin typeface="Consolas" panose="020B0609020204030204" pitchFamily="49" charset="0"/>
              </a:rPr>
              <a:t>'))</a:t>
            </a:r>
          </a:p>
          <a:p>
            <a:r>
              <a:rPr lang="en-GB" sz="1900" dirty="0" err="1">
                <a:latin typeface="Consolas" panose="020B0609020204030204" pitchFamily="49" charset="0"/>
              </a:rPr>
              <a:t>model.compile</a:t>
            </a:r>
            <a:r>
              <a:rPr lang="en-GB" sz="1900" dirty="0">
                <a:latin typeface="Consolas" panose="020B0609020204030204" pitchFamily="49" charset="0"/>
              </a:rPr>
              <a:t>(loss = '</a:t>
            </a:r>
            <a:r>
              <a:rPr lang="en-GB" sz="1900" dirty="0" err="1">
                <a:latin typeface="Consolas" panose="020B0609020204030204" pitchFamily="49" charset="0"/>
              </a:rPr>
              <a:t>categorical_crossentropy</a:t>
            </a:r>
            <a:r>
              <a:rPr lang="en-GB" sz="1900" dirty="0">
                <a:latin typeface="Consolas" panose="020B0609020204030204" pitchFamily="49" charset="0"/>
              </a:rPr>
              <a:t>', optimizer='</a:t>
            </a:r>
            <a:r>
              <a:rPr lang="en-GB" sz="1900" dirty="0" err="1">
                <a:latin typeface="Consolas" panose="020B0609020204030204" pitchFamily="49" charset="0"/>
              </a:rPr>
              <a:t>adam</a:t>
            </a:r>
            <a:r>
              <a:rPr lang="en-GB" sz="1900" dirty="0">
                <a:latin typeface="Consolas" panose="020B0609020204030204" pitchFamily="49" charset="0"/>
              </a:rPr>
              <a:t>',metrics = ['accuracy'])</a:t>
            </a:r>
          </a:p>
        </p:txBody>
      </p:sp>
    </p:spTree>
    <p:extLst>
      <p:ext uri="{BB962C8B-B14F-4D97-AF65-F5344CB8AC3E}">
        <p14:creationId xmlns:p14="http://schemas.microsoft.com/office/powerpoint/2010/main" val="2021520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8">
            <a:extLst>
              <a:ext uri="{FF2B5EF4-FFF2-40B4-BE49-F238E27FC236}">
                <a16:creationId xmlns:a16="http://schemas.microsoft.com/office/drawing/2014/main" id="{BC82E0D7-37D0-4C31-B2DA-233C8F10C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9097524" cy="61489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9339A-39AA-46FD-8015-11103B8D2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8069094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MLDA@EEE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DEEP LEARNING WEEK FLOW</a:t>
            </a:r>
          </a:p>
        </p:txBody>
      </p:sp>
      <p:cxnSp>
        <p:nvCxnSpPr>
          <p:cNvPr id="26" name="Straight Connector 20">
            <a:extLst>
              <a:ext uri="{FF2B5EF4-FFF2-40B4-BE49-F238E27FC236}">
                <a16:creationId xmlns:a16="http://schemas.microsoft.com/office/drawing/2014/main" id="{1AD3A364-FD48-4C42-B623-DAD0C3ED6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75AB5EC-D2B7-4C77-A480-FF2942C1E265}"/>
              </a:ext>
            </a:extLst>
          </p:cNvPr>
          <p:cNvSpPr txBox="1"/>
          <p:nvPr/>
        </p:nvSpPr>
        <p:spPr>
          <a:xfrm>
            <a:off x="839232" y="2348316"/>
            <a:ext cx="8074151" cy="3054626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marL="914400" indent="-9144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4400" b="1" dirty="0">
                <a:solidFill>
                  <a:srgbClr val="FF7C80"/>
                </a:solidFill>
              </a:rPr>
              <a:t>Text </a:t>
            </a:r>
            <a:r>
              <a:rPr lang="en-US" altLang="zh-CN" sz="4400" b="1" dirty="0">
                <a:solidFill>
                  <a:srgbClr val="FF7C80"/>
                </a:solidFill>
              </a:rPr>
              <a:t>Generator Using RNN</a:t>
            </a:r>
          </a:p>
          <a:p>
            <a:pPr marL="914400" indent="-9144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4400" dirty="0">
                <a:solidFill>
                  <a:srgbClr val="FFFFFF"/>
                </a:solidFill>
              </a:rPr>
              <a:t>Intro to CNN</a:t>
            </a:r>
          </a:p>
          <a:p>
            <a:pPr marL="914400" indent="-9144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4400" dirty="0">
                <a:solidFill>
                  <a:srgbClr val="FFFFFF"/>
                </a:solidFill>
              </a:rPr>
              <a:t>Intro to Reinforcement Learning</a:t>
            </a:r>
          </a:p>
          <a:p>
            <a:pPr marL="914400" indent="-9144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+mj-lt"/>
              <a:buAutoNum type="arabicPeriod"/>
            </a:pPr>
            <a:r>
              <a:rPr lang="en-US" sz="4400" dirty="0">
                <a:solidFill>
                  <a:srgbClr val="FFFFFF"/>
                </a:solidFill>
              </a:rPr>
              <a:t>Transfer Learning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FC2C36-8741-488E-8982-E87BBB183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8434" y="6470704"/>
            <a:ext cx="5117566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n-ea"/>
                <a:cs typeface="+mn-cs"/>
              </a:rPr>
              <a:t>TEXT GENERATOR USING RNN</a:t>
            </a:r>
            <a:endParaRPr lang="en-US" kern="1200" cap="all" baseline="0" dirty="0">
              <a:solidFill>
                <a:schemeClr val="tx1">
                  <a:lumMod val="90000"/>
                  <a:lumOff val="10000"/>
                </a:schemeClr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AC32AD-D55A-46AD-B099-EB41A10BE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3566" y="6470704"/>
            <a:ext cx="59743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0583CF7-0939-4046-9760-D0DA58C8B313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F9F40211-4307-4706-AE59-83AC153FB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6145103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443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E394F-D45D-4072-82D0-E33048B34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sz="6000" spc="200" dirty="0"/>
              <a:t>3 EXTENDED READING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C44FBF-2B3C-4697-BE1C-6C96645EB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latin typeface="+mj-lt"/>
                <a:ea typeface="+mn-ea"/>
                <a:cs typeface="+mn-cs"/>
              </a:rPr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5DBD82-8DF2-48F4-AA72-8372C5EEC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defTabSz="914400">
              <a:spcAft>
                <a:spcPts val="600"/>
              </a:spcAft>
            </a:pPr>
            <a:fld id="{F0583CF7-0939-4046-9760-D0DA58C8B313}" type="slidenum">
              <a:rPr lang="en-US" smtClean="0"/>
              <a:pPr defTabSz="914400">
                <a:spcAft>
                  <a:spcPts val="600"/>
                </a:spcAft>
              </a:pPr>
              <a:t>20</a:t>
            </a:fld>
            <a:endParaRPr lang="en-US"/>
          </a:p>
        </p:txBody>
      </p:sp>
      <p:pic>
        <p:nvPicPr>
          <p:cNvPr id="10" name="Picture 6" descr="A Brief History of Natural Language Processing — Part 2 - WebSystemer.no">
            <a:extLst>
              <a:ext uri="{FF2B5EF4-FFF2-40B4-BE49-F238E27FC236}">
                <a16:creationId xmlns:a16="http://schemas.microsoft.com/office/drawing/2014/main" id="{79F3CAD1-90E0-4713-AC32-665BDE37D7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94" t="1092"/>
          <a:stretch/>
        </p:blipFill>
        <p:spPr bwMode="auto">
          <a:xfrm>
            <a:off x="0" y="2405487"/>
            <a:ext cx="5246256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C4079935-EF7E-43FF-B530-D4FA743619D4}"/>
              </a:ext>
            </a:extLst>
          </p:cNvPr>
          <p:cNvGrpSpPr/>
          <p:nvPr/>
        </p:nvGrpSpPr>
        <p:grpSpPr>
          <a:xfrm>
            <a:off x="2623128" y="1411091"/>
            <a:ext cx="8894829" cy="4530281"/>
            <a:chOff x="2623128" y="1411091"/>
            <a:chExt cx="8894829" cy="453028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0ADD7F6-DD57-40F8-AC42-70D73F91188A}"/>
                </a:ext>
              </a:extLst>
            </p:cNvPr>
            <p:cNvGrpSpPr/>
            <p:nvPr/>
          </p:nvGrpSpPr>
          <p:grpSpPr>
            <a:xfrm>
              <a:off x="2623128" y="2381250"/>
              <a:ext cx="8894829" cy="3560122"/>
              <a:chOff x="2623128" y="2381250"/>
              <a:chExt cx="8894829" cy="3560122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834D0BA-E959-4212-A8B9-391CC90342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25000"/>
                        </a14:imgEffect>
                      </a14:imgLayer>
                    </a14:imgProps>
                  </a:ext>
                </a:extLst>
              </a:blip>
              <a:srcRect l="13203" t="9861" r="14531" b="11944"/>
              <a:stretch/>
            </p:blipFill>
            <p:spPr>
              <a:xfrm>
                <a:off x="5884164" y="2381250"/>
                <a:ext cx="5633793" cy="3429000"/>
              </a:xfrm>
              <a:prstGeom prst="rect">
                <a:avLst/>
              </a:prstGeom>
            </p:spPr>
          </p:pic>
          <p:sp>
            <p:nvSpPr>
              <p:cNvPr id="11" name="Arrow: Notched Right 10">
                <a:extLst>
                  <a:ext uri="{FF2B5EF4-FFF2-40B4-BE49-F238E27FC236}">
                    <a16:creationId xmlns:a16="http://schemas.microsoft.com/office/drawing/2014/main" id="{B8991864-042A-49C6-AA21-46425FD3443E}"/>
                  </a:ext>
                </a:extLst>
              </p:cNvPr>
              <p:cNvSpPr/>
              <p:nvPr/>
            </p:nvSpPr>
            <p:spPr>
              <a:xfrm>
                <a:off x="2623128" y="5287617"/>
                <a:ext cx="3035550" cy="653755"/>
              </a:xfrm>
              <a:prstGeom prst="notched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AAD2F77-5772-427E-B851-686EAB9C095C}"/>
                </a:ext>
              </a:extLst>
            </p:cNvPr>
            <p:cNvSpPr txBox="1"/>
            <p:nvPr/>
          </p:nvSpPr>
          <p:spPr>
            <a:xfrm>
              <a:off x="7388896" y="1411091"/>
              <a:ext cx="2483974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GB" sz="4400" i="0" dirty="0">
                  <a:solidFill>
                    <a:srgbClr val="333333"/>
                  </a:solidFill>
                  <a:effectLst/>
                  <a:latin typeface="+mj-lt"/>
                </a:rPr>
                <a:t>Transformers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7B62A8D-E7A2-4FF4-A1CD-FF0745820781}"/>
              </a:ext>
            </a:extLst>
          </p:cNvPr>
          <p:cNvGrpSpPr/>
          <p:nvPr/>
        </p:nvGrpSpPr>
        <p:grpSpPr>
          <a:xfrm>
            <a:off x="4015409" y="1047750"/>
            <a:ext cx="7691988" cy="4893647"/>
            <a:chOff x="4015409" y="1047750"/>
            <a:chExt cx="7691988" cy="489364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B67065E-570D-4F8E-93F5-A4F4E9503203}"/>
                </a:ext>
              </a:extLst>
            </p:cNvPr>
            <p:cNvSpPr txBox="1"/>
            <p:nvPr/>
          </p:nvSpPr>
          <p:spPr>
            <a:xfrm>
              <a:off x="6843340" y="1047750"/>
              <a:ext cx="4864057" cy="48936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GB" sz="4800" i="0" dirty="0">
                  <a:solidFill>
                    <a:srgbClr val="333333"/>
                  </a:solidFill>
                  <a:effectLst/>
                  <a:latin typeface="+mj-lt"/>
                </a:rPr>
                <a:t>Pretrained NLP Models</a:t>
              </a:r>
            </a:p>
            <a:p>
              <a:pPr algn="l"/>
              <a:r>
                <a:rPr lang="en-GB" sz="2400" b="1" i="1" dirty="0">
                  <a:solidFill>
                    <a:srgbClr val="333333"/>
                  </a:solidFill>
                  <a:effectLst/>
                </a:rPr>
                <a:t>Multi-Purpose NLP Models</a:t>
              </a:r>
              <a:endParaRPr lang="en-GB" sz="2400" b="0" i="1" dirty="0">
                <a:solidFill>
                  <a:srgbClr val="595858"/>
                </a:solidFill>
                <a:effectLst/>
              </a:endParaRP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GB" sz="2400" b="0" i="0" dirty="0" err="1">
                  <a:solidFill>
                    <a:srgbClr val="595858"/>
                  </a:solidFill>
                  <a:effectLst/>
                </a:rPr>
                <a:t>ULMFiT</a:t>
              </a:r>
              <a:endParaRPr lang="en-GB" sz="2400" b="0" i="0" dirty="0">
                <a:solidFill>
                  <a:srgbClr val="595858"/>
                </a:solidFill>
                <a:effectLst/>
              </a:endParaRP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GB" sz="2400" b="0" i="0" dirty="0">
                  <a:solidFill>
                    <a:srgbClr val="595858"/>
                  </a:solidFill>
                  <a:effectLst/>
                </a:rPr>
                <a:t>Transformer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GB" sz="2400" b="0" i="0" dirty="0">
                  <a:solidFill>
                    <a:srgbClr val="595858"/>
                  </a:solidFill>
                  <a:effectLst/>
                </a:rPr>
                <a:t>Google’s BERT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GB" sz="2400" b="0" i="0" dirty="0">
                  <a:solidFill>
                    <a:srgbClr val="595858"/>
                  </a:solidFill>
                  <a:effectLst/>
                </a:rPr>
                <a:t>Transformer-XL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GB" sz="2400" b="0" i="0" dirty="0" err="1">
                  <a:solidFill>
                    <a:srgbClr val="595858"/>
                  </a:solidFill>
                  <a:effectLst/>
                </a:rPr>
                <a:t>OpenAI’s</a:t>
              </a:r>
              <a:r>
                <a:rPr lang="en-GB" sz="2400" b="0" i="0" dirty="0">
                  <a:solidFill>
                    <a:srgbClr val="595858"/>
                  </a:solidFill>
                  <a:effectLst/>
                </a:rPr>
                <a:t> GPT-2</a:t>
              </a:r>
            </a:p>
            <a:p>
              <a:pPr algn="l"/>
              <a:r>
                <a:rPr lang="en-GB" sz="2400" b="1" i="1" dirty="0">
                  <a:solidFill>
                    <a:srgbClr val="333333"/>
                  </a:solidFill>
                  <a:effectLst/>
                </a:rPr>
                <a:t>Word Embeddings</a:t>
              </a:r>
              <a:endParaRPr lang="en-GB" sz="2400" b="0" i="1" dirty="0">
                <a:solidFill>
                  <a:srgbClr val="595858"/>
                </a:solidFill>
                <a:effectLst/>
              </a:endParaRP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GB" sz="2400" b="0" i="0" dirty="0" err="1">
                  <a:solidFill>
                    <a:srgbClr val="595858"/>
                  </a:solidFill>
                  <a:effectLst/>
                </a:rPr>
                <a:t>ELMo</a:t>
              </a:r>
              <a:endParaRPr lang="en-GB" sz="2400" b="0" i="0" dirty="0">
                <a:solidFill>
                  <a:srgbClr val="595858"/>
                </a:solidFill>
                <a:effectLst/>
              </a:endParaRP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GB" sz="2400" b="0" i="0" dirty="0">
                  <a:solidFill>
                    <a:srgbClr val="595858"/>
                  </a:solidFill>
                  <a:effectLst/>
                </a:rPr>
                <a:t>Flair</a:t>
              </a:r>
            </a:p>
            <a:p>
              <a:pPr algn="l"/>
              <a:r>
                <a:rPr lang="en-GB" sz="2400" b="1" i="1" dirty="0">
                  <a:solidFill>
                    <a:srgbClr val="333333"/>
                  </a:solidFill>
                  <a:effectLst/>
                </a:rPr>
                <a:t>Other Pretrained Models</a:t>
              </a:r>
              <a:endParaRPr lang="en-GB" sz="2400" b="0" i="1" dirty="0">
                <a:solidFill>
                  <a:srgbClr val="595858"/>
                </a:solidFill>
                <a:effectLst/>
              </a:endParaRP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en-GB" sz="2400" b="0" i="0" dirty="0" err="1">
                  <a:solidFill>
                    <a:srgbClr val="595858"/>
                  </a:solidFill>
                  <a:effectLst/>
                </a:rPr>
                <a:t>StanfordNLP</a:t>
              </a:r>
              <a:endParaRPr lang="en-GB" sz="2400" b="0" i="0" dirty="0">
                <a:solidFill>
                  <a:srgbClr val="595858"/>
                </a:solidFill>
                <a:effectLst/>
              </a:endParaRPr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4AF0CB9F-591E-49F1-800C-25C689D43878}"/>
                </a:ext>
              </a:extLst>
            </p:cNvPr>
            <p:cNvSpPr/>
            <p:nvPr/>
          </p:nvSpPr>
          <p:spPr>
            <a:xfrm>
              <a:off x="4015409" y="2298602"/>
              <a:ext cx="2827931" cy="656633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3" name="Picture 2" descr="Image for post">
            <a:extLst>
              <a:ext uri="{FF2B5EF4-FFF2-40B4-BE49-F238E27FC236}">
                <a16:creationId xmlns:a16="http://schemas.microsoft.com/office/drawing/2014/main" id="{5A7CB199-8F1C-4837-8D09-2D943A7ABE0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08587" y="1772420"/>
            <a:ext cx="9174826" cy="436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9803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Rectangle 75">
            <a:extLst>
              <a:ext uri="{FF2B5EF4-FFF2-40B4-BE49-F238E27FC236}">
                <a16:creationId xmlns:a16="http://schemas.microsoft.com/office/drawing/2014/main" id="{6F7FAA46-F63C-45FE-B4F0-A7E677E9F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154" name="Straight Connector 77">
            <a:extLst>
              <a:ext uri="{FF2B5EF4-FFF2-40B4-BE49-F238E27FC236}">
                <a16:creationId xmlns:a16="http://schemas.microsoft.com/office/drawing/2014/main" id="{DA9B7795-7E78-4F68-B6FE-6ECC9165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DF720CD-7218-4BAA-87FC-5243706A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pc="200" dirty="0"/>
              <a:t>4</a:t>
            </a:r>
            <a:br>
              <a:rPr lang="en-US" spc="200" dirty="0"/>
            </a:br>
            <a:r>
              <a:rPr lang="en-US" spc="200" dirty="0"/>
              <a:t>INTRO TO PRACTICAL SESSION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2974D1C-9B6C-41AA-9861-0A9C0469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1D31C-BFB1-401E-9D61-079E4A18F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8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n-ea"/>
                <a:cs typeface="+mn-cs"/>
              </a:rPr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7F1107-26B6-4D63-A2E8-D343A99A6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4" y="6470704"/>
            <a:ext cx="973666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0583CF7-0939-4046-9760-D0DA58C8B313}" type="slidenum">
              <a:rPr lang="en-US" smtClean="0"/>
              <a:pPr defTabSz="914400">
                <a:spcAft>
                  <a:spcPts val="600"/>
                </a:spcAft>
              </a:pPr>
              <a:t>21</a:t>
            </a:fld>
            <a:endParaRPr lang="en-US"/>
          </a:p>
        </p:txBody>
      </p:sp>
      <p:pic>
        <p:nvPicPr>
          <p:cNvPr id="7170" name="Picture 2" descr="Image for post">
            <a:extLst>
              <a:ext uri="{FF2B5EF4-FFF2-40B4-BE49-F238E27FC236}">
                <a16:creationId xmlns:a16="http://schemas.microsoft.com/office/drawing/2014/main" id="{236141C0-4C2F-4D4D-9EFD-70C7324B3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505" y="1058689"/>
            <a:ext cx="7248283" cy="3256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89BF420-8704-470A-BF43-ADA10E47BADE}"/>
              </a:ext>
            </a:extLst>
          </p:cNvPr>
          <p:cNvSpPr/>
          <p:nvPr/>
        </p:nvSpPr>
        <p:spPr>
          <a:xfrm>
            <a:off x="8740869" y="982368"/>
            <a:ext cx="1990889" cy="1303631"/>
          </a:xfrm>
          <a:custGeom>
            <a:avLst/>
            <a:gdLst>
              <a:gd name="connsiteX0" fmla="*/ 0 w 1990889"/>
              <a:gd name="connsiteY0" fmla="*/ 651816 h 1303631"/>
              <a:gd name="connsiteX1" fmla="*/ 995445 w 1990889"/>
              <a:gd name="connsiteY1" fmla="*/ 0 h 1303631"/>
              <a:gd name="connsiteX2" fmla="*/ 1990890 w 1990889"/>
              <a:gd name="connsiteY2" fmla="*/ 651816 h 1303631"/>
              <a:gd name="connsiteX3" fmla="*/ 995445 w 1990889"/>
              <a:gd name="connsiteY3" fmla="*/ 1303632 h 1303631"/>
              <a:gd name="connsiteX4" fmla="*/ 0 w 1990889"/>
              <a:gd name="connsiteY4" fmla="*/ 651816 h 130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0889" h="1303631" extrusionOk="0">
                <a:moveTo>
                  <a:pt x="0" y="651816"/>
                </a:moveTo>
                <a:cubicBezTo>
                  <a:pt x="-58248" y="211795"/>
                  <a:pt x="498436" y="11560"/>
                  <a:pt x="995445" y="0"/>
                </a:cubicBezTo>
                <a:cubicBezTo>
                  <a:pt x="1483162" y="-26203"/>
                  <a:pt x="1949975" y="272400"/>
                  <a:pt x="1990890" y="651816"/>
                </a:cubicBezTo>
                <a:cubicBezTo>
                  <a:pt x="2031930" y="978327"/>
                  <a:pt x="1518144" y="1313099"/>
                  <a:pt x="995445" y="1303632"/>
                </a:cubicBezTo>
                <a:cubicBezTo>
                  <a:pt x="521570" y="1289592"/>
                  <a:pt x="37152" y="987013"/>
                  <a:pt x="0" y="651816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2294359618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96402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1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13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5">
            <a:extLst>
              <a:ext uri="{FF2B5EF4-FFF2-40B4-BE49-F238E27FC236}">
                <a16:creationId xmlns:a16="http://schemas.microsoft.com/office/drawing/2014/main" id="{55F40173-F096-49CC-A730-A2DF1F04E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7">
            <a:extLst>
              <a:ext uri="{FF2B5EF4-FFF2-40B4-BE49-F238E27FC236}">
                <a16:creationId xmlns:a16="http://schemas.microsoft.com/office/drawing/2014/main" id="{806CEF0B-5733-482C-9868-4C57AF79D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13B8EF-93AE-4854-AA7E-80508F50B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583" y="729482"/>
            <a:ext cx="4480982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spc="200" dirty="0">
                <a:solidFill>
                  <a:srgbClr val="FFFFFF"/>
                </a:solidFill>
              </a:rPr>
              <a:t>PRATICAL SESSION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FC5D3B4D-9BAC-482B-A34B-01BB35CB5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8" descr="Head with Gears">
            <a:extLst>
              <a:ext uri="{FF2B5EF4-FFF2-40B4-BE49-F238E27FC236}">
                <a16:creationId xmlns:a16="http://schemas.microsoft.com/office/drawing/2014/main" id="{58ECFBE8-E809-43B2-85DD-410DDFCE6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92162" y="549703"/>
            <a:ext cx="2523505" cy="252350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EC61F1-FB03-4773-9CA0-BC64727B7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8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n-ea"/>
                <a:cs typeface="+mn-cs"/>
              </a:rPr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1A3493-5AF3-4005-8FDF-367C7F29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4" y="6470704"/>
            <a:ext cx="973666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0583CF7-0939-4046-9760-D0DA58C8B313}" type="slidenum">
              <a:rPr lang="en-US" smtClean="0"/>
              <a:pPr defTabSz="914400">
                <a:spcAft>
                  <a:spcPts val="600"/>
                </a:spcAft>
              </a:pPr>
              <a:t>22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D7BCB-B2C4-46BA-BDEA-7955276DEFA1}"/>
              </a:ext>
            </a:extLst>
          </p:cNvPr>
          <p:cNvSpPr txBox="1"/>
          <p:nvPr/>
        </p:nvSpPr>
        <p:spPr>
          <a:xfrm>
            <a:off x="368987" y="4363568"/>
            <a:ext cx="49225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hlinkClick r:id="rId5"/>
              </a:rPr>
              <a:t>https://colab.research.google.com/github/ycrao573/rnn-workshop/blob/master/MLDA%20Text%20Generator%20Workshop.ipynb</a:t>
            </a:r>
            <a:endParaRPr lang="en-GB" sz="1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CF7DB2E-A130-426E-A070-D2C399EDA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127" y="1069548"/>
            <a:ext cx="4617833" cy="4617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2835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183C1-1891-412D-BD09-F667442DA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 this workshop, we assumed that…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EC8E2-3818-43E9-B458-08F81AD4C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2905" y="2084832"/>
            <a:ext cx="8563755" cy="4369234"/>
          </a:xfrm>
        </p:spPr>
        <p:txBody>
          <a:bodyPr>
            <a:normAutofit/>
          </a:bodyPr>
          <a:lstStyle/>
          <a:p>
            <a:r>
              <a:rPr lang="en-GB" sz="2800" dirty="0"/>
              <a:t>You have attended the workshops in pre-deep learning week...</a:t>
            </a:r>
          </a:p>
          <a:p>
            <a:r>
              <a:rPr lang="en-GB" sz="3600" dirty="0">
                <a:solidFill>
                  <a:srgbClr val="C00000"/>
                </a:solidFill>
              </a:rPr>
              <a:t>OR</a:t>
            </a:r>
          </a:p>
          <a:p>
            <a:r>
              <a:rPr lang="en-GB" sz="2800" dirty="0"/>
              <a:t>Have basic knowledge of python programming, deep learning as well as neural network…</a:t>
            </a:r>
          </a:p>
          <a:p>
            <a:r>
              <a:rPr lang="en-GB" sz="4400" dirty="0">
                <a:solidFill>
                  <a:srgbClr val="C00000"/>
                </a:solidFill>
              </a:rPr>
              <a:t>OR?</a:t>
            </a:r>
          </a:p>
          <a:p>
            <a:r>
              <a:rPr lang="en-GB" sz="4400" dirty="0">
                <a:solidFill>
                  <a:srgbClr val="C00000"/>
                </a:solidFill>
              </a:rPr>
              <a:t>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278712-ED29-4A45-946F-6980D58FE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73784C-76F0-4B0F-AB3A-98AE17C8C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19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NLP text pre-processing">
            <a:extLst>
              <a:ext uri="{FF2B5EF4-FFF2-40B4-BE49-F238E27FC236}">
                <a16:creationId xmlns:a16="http://schemas.microsoft.com/office/drawing/2014/main" id="{A995310E-2B1F-4F2B-A682-3D6460C730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70" r="-1" b="1710"/>
          <a:stretch/>
        </p:blipFill>
        <p:spPr bwMode="auto">
          <a:xfrm>
            <a:off x="20" y="-1"/>
            <a:ext cx="121889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3536E1-7655-45C0-A089-19CE71BC6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7252019" cy="5571066"/>
          </a:xfrm>
        </p:spPr>
        <p:txBody>
          <a:bodyPr>
            <a:normAutofit/>
          </a:bodyPr>
          <a:lstStyle/>
          <a:p>
            <a:r>
              <a:rPr lang="en-SG" sz="6600" dirty="0">
                <a:solidFill>
                  <a:schemeClr val="tx1"/>
                </a:solidFill>
              </a:rPr>
              <a:t>TEXT GENERATOR USING RNN</a:t>
            </a:r>
            <a:endParaRPr lang="en-GB" sz="6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C2A6CF-8A59-4513-9A4E-FF0ED9B0BA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en-SG" sz="2000">
                <a:solidFill>
                  <a:schemeClr val="tx1"/>
                </a:solidFill>
              </a:rPr>
              <a:t>SPEAKER:</a:t>
            </a:r>
          </a:p>
          <a:p>
            <a:r>
              <a:rPr lang="en-SG" sz="2000" b="1">
                <a:solidFill>
                  <a:schemeClr val="tx1"/>
                </a:solidFill>
              </a:rPr>
              <a:t>RAO</a:t>
            </a:r>
            <a:r>
              <a:rPr lang="en-SG" sz="2000">
                <a:solidFill>
                  <a:schemeClr val="tx1"/>
                </a:solidFill>
              </a:rPr>
              <a:t> YUCHEN</a:t>
            </a:r>
          </a:p>
          <a:p>
            <a:r>
              <a:rPr lang="en-SG" sz="2000">
                <a:solidFill>
                  <a:schemeClr val="tx1"/>
                </a:solidFill>
              </a:rPr>
              <a:t>IEM/YR3</a:t>
            </a:r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7FA7E-67F0-4333-8655-48A96C1B0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8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/>
                </a:solidFill>
              </a:rPr>
              <a:t>TEXT GENERATOR USING RNN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78485-630C-40EC-B4B0-A2DFBDED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4" y="6470704"/>
            <a:ext cx="973666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0583CF7-0939-4046-9760-D0DA58C8B313}" type="slidenum">
              <a:rPr lang="en-GB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2E3AE2F-7605-4FA6-A83C-E352A063DD8C}"/>
              </a:ext>
            </a:extLst>
          </p:cNvPr>
          <p:cNvSpPr txBox="1">
            <a:spLocks/>
          </p:cNvSpPr>
          <p:nvPr/>
        </p:nvSpPr>
        <p:spPr>
          <a:xfrm>
            <a:off x="3068" y="0"/>
            <a:ext cx="12188932" cy="68580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SG" sz="2800" dirty="0">
                <a:solidFill>
                  <a:srgbClr val="FFFFFF"/>
                </a:solidFill>
              </a:rPr>
              <a:t>MLDA DEEP LEARNING WK SPECIAL:</a:t>
            </a:r>
          </a:p>
        </p:txBody>
      </p:sp>
    </p:spTree>
    <p:extLst>
      <p:ext uri="{BB962C8B-B14F-4D97-AF65-F5344CB8AC3E}">
        <p14:creationId xmlns:p14="http://schemas.microsoft.com/office/powerpoint/2010/main" val="2950589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A5B91-84A8-4583-BF0F-DA6AAF011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STRUCTURE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7D854-422C-439D-9049-E52FD7056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73189"/>
            <a:ext cx="10621334" cy="4678533"/>
          </a:xfrm>
        </p:spPr>
        <p:txBody>
          <a:bodyPr numCol="2">
            <a:norm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SG" sz="2400" b="1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Development of NLP</a:t>
            </a:r>
            <a:endParaRPr lang="en-GB" sz="1800" b="1" dirty="0">
              <a:effectLst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742950" lvl="1" indent="-285750">
              <a:lnSpc>
                <a:spcPct val="107000"/>
              </a:lnSpc>
              <a:buFont typeface="+mj-lt"/>
              <a:buAutoNum type="alphaLcPeriod"/>
            </a:pPr>
            <a:r>
              <a:rPr lang="en-SG" sz="2000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What is NLP?</a:t>
            </a:r>
            <a:endParaRPr lang="en-GB" sz="1600" dirty="0">
              <a:effectLst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742950" lvl="1" indent="-285750">
              <a:lnSpc>
                <a:spcPct val="107000"/>
              </a:lnSpc>
              <a:buFont typeface="+mj-lt"/>
              <a:buAutoNum type="alphaLcPeriod"/>
            </a:pPr>
            <a:r>
              <a:rPr lang="en-SG" sz="2000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Why NLP?</a:t>
            </a:r>
          </a:p>
          <a:p>
            <a:pPr marL="742950" lvl="1" indent="-285750">
              <a:lnSpc>
                <a:spcPct val="107000"/>
              </a:lnSpc>
              <a:buFont typeface="+mj-lt"/>
              <a:buAutoNum type="alphaLcPeriod"/>
            </a:pPr>
            <a:r>
              <a:rPr lang="en-SG" sz="2000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Text Processing Basics</a:t>
            </a:r>
            <a:endParaRPr lang="en-GB" sz="1600" dirty="0">
              <a:effectLst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SG" sz="2400" b="1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RNN Basics</a:t>
            </a:r>
            <a:endParaRPr lang="en-GB" sz="1800" b="1" dirty="0">
              <a:effectLst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742950" lvl="1" indent="-285750">
              <a:lnSpc>
                <a:spcPct val="107000"/>
              </a:lnSpc>
              <a:buFont typeface="+mj-lt"/>
              <a:buAutoNum type="alphaLcPeriod"/>
            </a:pPr>
            <a:r>
              <a:rPr lang="en-SG" sz="2000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What is RNN?</a:t>
            </a:r>
          </a:p>
          <a:p>
            <a:pPr marL="742950" lvl="1" indent="-285750">
              <a:lnSpc>
                <a:spcPct val="107000"/>
              </a:lnSpc>
              <a:buFont typeface="+mj-lt"/>
              <a:buAutoNum type="alphaLcPeriod"/>
            </a:pPr>
            <a:r>
              <a:rPr lang="en-SG" sz="2000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Structure of RNN</a:t>
            </a:r>
          </a:p>
          <a:p>
            <a:pPr marL="742950" lvl="1" indent="-285750">
              <a:lnSpc>
                <a:spcPct val="107000"/>
              </a:lnSpc>
              <a:buFont typeface="+mj-lt"/>
              <a:buAutoNum type="alphaLcPeriod"/>
            </a:pPr>
            <a:r>
              <a:rPr lang="en-SG" sz="2000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Improvement over RNN</a:t>
            </a:r>
          </a:p>
          <a:p>
            <a:pPr marL="742950" lvl="1" indent="-285750">
              <a:lnSpc>
                <a:spcPct val="107000"/>
              </a:lnSpc>
              <a:buFont typeface="+mj-lt"/>
              <a:buAutoNum type="alphaLcPeriod"/>
            </a:pPr>
            <a:endParaRPr lang="en-SG" sz="2000" dirty="0"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742950" lvl="1" indent="-285750">
              <a:lnSpc>
                <a:spcPct val="107000"/>
              </a:lnSpc>
              <a:buFont typeface="+mj-lt"/>
              <a:buAutoNum type="alphaLcPeriod"/>
            </a:pPr>
            <a:endParaRPr lang="en-GB" sz="1600" dirty="0">
              <a:effectLst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altLang="zh-CN" sz="2400" b="1" dirty="0">
                <a:ea typeface="等线" panose="02010600030101010101" pitchFamily="2" charset="-122"/>
                <a:cs typeface="Arial" panose="020B0604020202020204" pitchFamily="34" charset="0"/>
              </a:rPr>
              <a:t>Extended </a:t>
            </a:r>
            <a:r>
              <a:rPr lang="en-US" altLang="zh-CN" sz="2400" b="1" dirty="0">
                <a:ea typeface="等线" panose="02010600030101010101" pitchFamily="2" charset="-122"/>
                <a:cs typeface="Arial" panose="020B0604020202020204" pitchFamily="34" charset="0"/>
              </a:rPr>
              <a:t>Reading</a:t>
            </a:r>
            <a:endParaRPr lang="en-GB" sz="2400" b="1" dirty="0"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sz="2400" b="1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Intro to Practical Session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559FCA0-AB27-4BEC-94D7-BEC7B06D8619}"/>
              </a:ext>
            </a:extLst>
          </p:cNvPr>
          <p:cNvSpPr/>
          <p:nvPr/>
        </p:nvSpPr>
        <p:spPr>
          <a:xfrm>
            <a:off x="8827669" y="4888023"/>
            <a:ext cx="807868" cy="8078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564BB-73CB-45E6-80FB-35865DA8EE11}"/>
              </a:ext>
            </a:extLst>
          </p:cNvPr>
          <p:cNvSpPr txBox="1"/>
          <p:nvPr/>
        </p:nvSpPr>
        <p:spPr>
          <a:xfrm>
            <a:off x="7421494" y="5688009"/>
            <a:ext cx="39774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200" b="1" dirty="0">
                <a:solidFill>
                  <a:schemeClr val="accent2">
                    <a:lumMod val="50000"/>
                  </a:schemeClr>
                </a:solidFill>
              </a:rPr>
              <a:t>PRACTICAL SESSION</a:t>
            </a:r>
            <a:endParaRPr lang="en-GB" sz="32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06750-AFF9-49E4-B1A3-095C8FB1A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47D35D-4B01-4CE5-9B97-DBB441D34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2943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4E53BBA-FAE8-4E1C-AA81-37111C8BE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SG" dirty="0">
                <a:effectLst/>
                <a:ea typeface="等线" panose="02010600030101010101" pitchFamily="2" charset="-122"/>
                <a:cs typeface="Arial" panose="020B0604020202020204" pitchFamily="34" charset="0"/>
              </a:rPr>
              <a:t>1-1 WHAT IS NLP?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D46689-9D78-4B8D-8820-DA54FD93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131552" cy="4023360"/>
          </a:xfrm>
        </p:spPr>
        <p:txBody>
          <a:bodyPr>
            <a:normAutofit/>
          </a:bodyPr>
          <a:lstStyle/>
          <a:p>
            <a:r>
              <a:rPr lang="en-GB" sz="3200" b="1" dirty="0">
                <a:effectLst/>
              </a:rPr>
              <a:t>Natural Language Processing</a:t>
            </a:r>
            <a:r>
              <a:rPr lang="en-GB" sz="3200" dirty="0"/>
              <a:t> is a field of </a:t>
            </a:r>
            <a:r>
              <a:rPr lang="en-GB" sz="3200" u="sng" dirty="0"/>
              <a:t>Artificial Intelligence</a:t>
            </a:r>
            <a:r>
              <a:rPr lang="en-GB" sz="3200" dirty="0"/>
              <a:t> that gives the machines the ability to </a:t>
            </a:r>
            <a:r>
              <a:rPr lang="en-GB" sz="3200" u="sng" dirty="0"/>
              <a:t>read, understand and derive meaning</a:t>
            </a:r>
            <a:r>
              <a:rPr lang="en-GB" sz="3200" dirty="0"/>
              <a:t> from human languages.</a:t>
            </a:r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3C229E77-5077-4F62-A110-489643C22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940" y="4118875"/>
            <a:ext cx="11430060" cy="1628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BA679E4-7A24-4546-98B0-C3520D95F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8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TEXT GENERATOR USING RNN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4E52B5-1046-4900-BA78-8ECDB79A0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4" y="6470704"/>
            <a:ext cx="973666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0583CF7-0939-4046-9760-D0DA58C8B313}" type="slidenum">
              <a:rPr lang="en-GB" smtClean="0"/>
              <a:pPr>
                <a:spcAft>
                  <a:spcPts val="600"/>
                </a:spcAft>
              </a:pPr>
              <a:t>6</a:t>
            </a:fld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4F1DDF-0752-4ADC-A62A-1ABDE2889351}"/>
              </a:ext>
            </a:extLst>
          </p:cNvPr>
          <p:cNvSpPr txBox="1"/>
          <p:nvPr/>
        </p:nvSpPr>
        <p:spPr>
          <a:xfrm>
            <a:off x="3491049" y="5659176"/>
            <a:ext cx="6093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757575"/>
                </a:solidFill>
                <a:effectLst/>
                <a:latin typeface="medium-content-sans-serif-font"/>
              </a:rPr>
              <a:t>A high-level standard workflow for any NLP project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5C987D-1CC8-4AEF-A887-4BF25B061695}"/>
              </a:ext>
            </a:extLst>
          </p:cNvPr>
          <p:cNvSpPr txBox="1"/>
          <p:nvPr/>
        </p:nvSpPr>
        <p:spPr>
          <a:xfrm>
            <a:off x="107768" y="6586774"/>
            <a:ext cx="809570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https://towardsdatascience.com/a-practitioners-guide-to-natural-language-processing-part-i-processing-understanding-text-9f4abfd13e72</a:t>
            </a:r>
          </a:p>
        </p:txBody>
      </p:sp>
    </p:spTree>
    <p:extLst>
      <p:ext uri="{BB962C8B-B14F-4D97-AF65-F5344CB8AC3E}">
        <p14:creationId xmlns:p14="http://schemas.microsoft.com/office/powerpoint/2010/main" val="100315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ED3259-34E9-407C-86B3-25F2CBBE4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7679E2-B041-40DF-BB71-79AD428C8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7</a:t>
            </a:fld>
            <a:endParaRPr lang="en-GB"/>
          </a:p>
        </p:txBody>
      </p:sp>
      <p:pic>
        <p:nvPicPr>
          <p:cNvPr id="2052" name="Picture 4" descr="A Brief History of Natural Language Processing — Part 1 - WebSystemer.no">
            <a:extLst>
              <a:ext uri="{FF2B5EF4-FFF2-40B4-BE49-F238E27FC236}">
                <a16:creationId xmlns:a16="http://schemas.microsoft.com/office/drawing/2014/main" id="{86E7C6DA-9A6B-4C6D-83D7-720828101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866" y="206458"/>
            <a:ext cx="7027439" cy="281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 Brief History of Natural Language Processing — Part 2 - WebSystemer.no">
            <a:extLst>
              <a:ext uri="{FF2B5EF4-FFF2-40B4-BE49-F238E27FC236}">
                <a16:creationId xmlns:a16="http://schemas.microsoft.com/office/drawing/2014/main" id="{0000AB80-E737-4E68-A822-19123E72A2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3" r="361"/>
          <a:stretch/>
        </p:blipFill>
        <p:spPr bwMode="auto">
          <a:xfrm>
            <a:off x="1219200" y="3080570"/>
            <a:ext cx="10349948" cy="3154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58FB71-D02E-4E64-BD87-9C6570DAE030}"/>
              </a:ext>
            </a:extLst>
          </p:cNvPr>
          <p:cNvSpPr txBox="1"/>
          <p:nvPr/>
        </p:nvSpPr>
        <p:spPr>
          <a:xfrm>
            <a:off x="60960" y="6564073"/>
            <a:ext cx="7212453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https://www.websystemer.no/a-brief-history-of-natural-language-processing%E2%80%8A-%E2%80%8Apart-2/</a:t>
            </a:r>
          </a:p>
        </p:txBody>
      </p:sp>
    </p:spTree>
    <p:extLst>
      <p:ext uri="{BB962C8B-B14F-4D97-AF65-F5344CB8AC3E}">
        <p14:creationId xmlns:p14="http://schemas.microsoft.com/office/powerpoint/2010/main" val="2636626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9B3E9-B8ED-4AC7-BCBD-509CD3560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1-2 WHY NLP? – Uses of nlp IN OUR LIFE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AF4B0A-FCC4-4DDD-8E3A-7569D72C6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0F871E-8777-491B-9FB7-055BB895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83CF7-0939-4046-9760-D0DA58C8B313}" type="slidenum">
              <a:rPr lang="en-GB" smtClean="0"/>
              <a:t>8</a:t>
            </a:fld>
            <a:endParaRPr lang="en-GB"/>
          </a:p>
        </p:txBody>
      </p:sp>
      <p:pic>
        <p:nvPicPr>
          <p:cNvPr id="3074" name="Picture 2" descr="Doctor of Medicine (MD) Programme | Duke-NUS">
            <a:extLst>
              <a:ext uri="{FF2B5EF4-FFF2-40B4-BE49-F238E27FC236}">
                <a16:creationId xmlns:a16="http://schemas.microsoft.com/office/drawing/2014/main" id="{81196BAF-1FE7-4DFB-BDBD-06045CD10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3561" y="1864059"/>
            <a:ext cx="2867744" cy="159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ersian Sentiment Analysis | Papers With Code">
            <a:extLst>
              <a:ext uri="{FF2B5EF4-FFF2-40B4-BE49-F238E27FC236}">
                <a16:creationId xmlns:a16="http://schemas.microsoft.com/office/drawing/2014/main" id="{94B8EFB9-FC34-4276-B4E0-A8EF4B59C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0941" y="4239545"/>
            <a:ext cx="2680581" cy="178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842292-86B7-41CE-AD99-640FBC0952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86" y="4034079"/>
            <a:ext cx="2744239" cy="18261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6BEE25-E45E-4D96-979B-574635BE3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778" y="1711739"/>
            <a:ext cx="2867744" cy="20299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ABF15A-7196-4E01-99AC-CFBDA85A4C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3143" y="4065614"/>
            <a:ext cx="2884191" cy="16223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58F2C6B-91B4-4D30-9681-78F754C02F41}"/>
              </a:ext>
            </a:extLst>
          </p:cNvPr>
          <p:cNvSpPr txBox="1"/>
          <p:nvPr/>
        </p:nvSpPr>
        <p:spPr>
          <a:xfrm>
            <a:off x="8505920" y="3461909"/>
            <a:ext cx="13430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Health care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9FF37F-2EDC-472C-8897-9F218F782CC1}"/>
              </a:ext>
            </a:extLst>
          </p:cNvPr>
          <p:cNvSpPr txBox="1"/>
          <p:nvPr/>
        </p:nvSpPr>
        <p:spPr>
          <a:xfrm>
            <a:off x="4885168" y="5794842"/>
            <a:ext cx="1990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Sentiment Analysis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EEC280-C1C2-4D82-B6F8-21EB59EB833E}"/>
              </a:ext>
            </a:extLst>
          </p:cNvPr>
          <p:cNvSpPr txBox="1"/>
          <p:nvPr/>
        </p:nvSpPr>
        <p:spPr>
          <a:xfrm>
            <a:off x="1184552" y="5909966"/>
            <a:ext cx="1704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Spam Detection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20CE6D-2530-4430-B5CB-BCAEF2F91677}"/>
              </a:ext>
            </a:extLst>
          </p:cNvPr>
          <p:cNvSpPr txBox="1"/>
          <p:nvPr/>
        </p:nvSpPr>
        <p:spPr>
          <a:xfrm>
            <a:off x="5120851" y="3737953"/>
            <a:ext cx="1233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Recruitment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65E470-AB0D-4002-A162-2FFE97B44583}"/>
              </a:ext>
            </a:extLst>
          </p:cNvPr>
          <p:cNvSpPr txBox="1"/>
          <p:nvPr/>
        </p:nvSpPr>
        <p:spPr>
          <a:xfrm>
            <a:off x="8106053" y="5776378"/>
            <a:ext cx="27312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Conversational Framework </a:t>
            </a:r>
          </a:p>
        </p:txBody>
      </p:sp>
      <p:pic>
        <p:nvPicPr>
          <p:cNvPr id="3078" name="Picture 6" descr="How High-Quality Data Drives Better Customer Service Experiences | by  Kristin Floridia | Better than sure.">
            <a:extLst>
              <a:ext uri="{FF2B5EF4-FFF2-40B4-BE49-F238E27FC236}">
                <a16:creationId xmlns:a16="http://schemas.microsoft.com/office/drawing/2014/main" id="{C05BF48E-CC7D-446D-A120-2FBEBBE7B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044" y="1864059"/>
            <a:ext cx="1641042" cy="1490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E7172A9-040D-49A1-8C1B-4BB3EFC42B91}"/>
              </a:ext>
            </a:extLst>
          </p:cNvPr>
          <p:cNvSpPr txBox="1"/>
          <p:nvPr/>
        </p:nvSpPr>
        <p:spPr>
          <a:xfrm>
            <a:off x="1347582" y="3368621"/>
            <a:ext cx="1990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dirty="0"/>
              <a:t>Customer Services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6023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4C6AE-6745-42B0-B230-C48BF78D5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SG" dirty="0"/>
              <a:t>1-3 NLP BASICS FOR TEXT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51472-FD9B-410E-A7CE-DBA1A5CB8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05580"/>
            <a:ext cx="8432606" cy="4641904"/>
          </a:xfrm>
        </p:spPr>
        <p:txBody>
          <a:bodyPr>
            <a:normAutofit/>
          </a:bodyPr>
          <a:lstStyle/>
          <a:p>
            <a:r>
              <a:rPr lang="en-GB" sz="2800" b="1" i="0" dirty="0">
                <a:effectLst/>
              </a:rPr>
              <a:t>Tokenization (Text to Words)</a:t>
            </a:r>
          </a:p>
          <a:p>
            <a:r>
              <a:rPr lang="en-GB" sz="2400" dirty="0"/>
              <a:t>Tokenization is a way of separating a piece of text into smaller units called tokens.</a:t>
            </a:r>
          </a:p>
          <a:p>
            <a:r>
              <a:rPr lang="en-GB" sz="2400" dirty="0">
                <a:solidFill>
                  <a:srgbClr val="FF0000"/>
                </a:solidFill>
              </a:rPr>
              <a:t>I love machine learning.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dirty="0"/>
              <a:t>Word Tokenization: </a:t>
            </a:r>
            <a:r>
              <a:rPr lang="en-GB" sz="2400" dirty="0">
                <a:solidFill>
                  <a:srgbClr val="FF0000"/>
                </a:solidFill>
              </a:rPr>
              <a:t>[‘</a:t>
            </a:r>
            <a:r>
              <a:rPr lang="en-GB" sz="2400" dirty="0" err="1">
                <a:solidFill>
                  <a:srgbClr val="FF0000"/>
                </a:solidFill>
              </a:rPr>
              <a:t>i</a:t>
            </a:r>
            <a:r>
              <a:rPr lang="en-GB" sz="2400" dirty="0">
                <a:solidFill>
                  <a:srgbClr val="FF0000"/>
                </a:solidFill>
              </a:rPr>
              <a:t>’, ‘love’, ‘machine’, ‘learning’]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dirty="0"/>
              <a:t>Character Tokenization: </a:t>
            </a:r>
            <a:r>
              <a:rPr lang="en-GB" sz="2400" dirty="0" err="1">
                <a:solidFill>
                  <a:srgbClr val="FF0000"/>
                </a:solidFill>
              </a:rPr>
              <a:t>i</a:t>
            </a:r>
            <a:r>
              <a:rPr lang="en-GB" sz="2400" dirty="0">
                <a:solidFill>
                  <a:srgbClr val="FF0000"/>
                </a:solidFill>
              </a:rPr>
              <a:t>- -l-o-v-e- -m-a-…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dirty="0"/>
              <a:t>Sub-word Tokenization</a:t>
            </a:r>
            <a:r>
              <a:rPr lang="en-GB" sz="2400" dirty="0">
                <a:solidFill>
                  <a:srgbClr val="FF0000"/>
                </a:solidFill>
              </a:rPr>
              <a:t>: </a:t>
            </a:r>
            <a:r>
              <a:rPr lang="en-GB" sz="2400" dirty="0" err="1">
                <a:solidFill>
                  <a:srgbClr val="FF0000"/>
                </a:solidFill>
              </a:rPr>
              <a:t>i</a:t>
            </a:r>
            <a:r>
              <a:rPr lang="en-GB" sz="2400" dirty="0">
                <a:solidFill>
                  <a:srgbClr val="FF0000"/>
                </a:solidFill>
              </a:rPr>
              <a:t>-</a:t>
            </a:r>
            <a:r>
              <a:rPr lang="en-GB" sz="2400" dirty="0" err="1">
                <a:solidFill>
                  <a:srgbClr val="FF0000"/>
                </a:solidFill>
              </a:rPr>
              <a:t>lov</a:t>
            </a:r>
            <a:r>
              <a:rPr lang="en-GB" sz="2400" dirty="0">
                <a:solidFill>
                  <a:srgbClr val="FF0000"/>
                </a:solidFill>
              </a:rPr>
              <a:t>-e-</a:t>
            </a:r>
            <a:r>
              <a:rPr lang="en-GB" sz="2400" dirty="0" err="1">
                <a:solidFill>
                  <a:srgbClr val="FF0000"/>
                </a:solidFill>
              </a:rPr>
              <a:t>mach</a:t>
            </a:r>
            <a:r>
              <a:rPr lang="en-GB" sz="2400" dirty="0">
                <a:solidFill>
                  <a:srgbClr val="FF0000"/>
                </a:solidFill>
              </a:rPr>
              <a:t>-</a:t>
            </a:r>
            <a:r>
              <a:rPr lang="en-GB" sz="2400" dirty="0" err="1">
                <a:solidFill>
                  <a:srgbClr val="FF0000"/>
                </a:solidFill>
              </a:rPr>
              <a:t>ine</a:t>
            </a:r>
            <a:r>
              <a:rPr lang="en-GB" sz="2400" dirty="0">
                <a:solidFill>
                  <a:srgbClr val="FF0000"/>
                </a:solidFill>
              </a:rPr>
              <a:t>-learn-</a:t>
            </a:r>
            <a:r>
              <a:rPr lang="en-GB" sz="2400" dirty="0" err="1">
                <a:solidFill>
                  <a:srgbClr val="FF0000"/>
                </a:solidFill>
              </a:rPr>
              <a:t>ing</a:t>
            </a:r>
            <a:endParaRPr lang="en-GB" sz="24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GB" sz="2800" b="1" dirty="0"/>
              <a:t>Corpus</a:t>
            </a:r>
          </a:p>
          <a:p>
            <a:pPr marL="0" indent="0">
              <a:buNone/>
            </a:pPr>
            <a:r>
              <a:rPr lang="en-GB" sz="2400" dirty="0"/>
              <a:t>A language resource consisting of a large and structured set of texts</a:t>
            </a:r>
          </a:p>
        </p:txBody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31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47A0F-5DFB-4B21-A50D-65EB2F923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8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TEXT GENERATOR USING RNN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81AB7-C714-4CD8-82CB-A426F4D49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4" y="6470704"/>
            <a:ext cx="973666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0583CF7-0939-4046-9760-D0DA58C8B313}" type="slidenum">
              <a:rPr lang="en-GB" smtClean="0"/>
              <a:pPr>
                <a:spcAft>
                  <a:spcPts val="600"/>
                </a:spcAft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20807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6652CD68F7DBA4E8D62941D9D71E301" ma:contentTypeVersion="13" ma:contentTypeDescription="Create a new document." ma:contentTypeScope="" ma:versionID="fbd35d82d41330f638c4b77f9e6d0d26">
  <xsd:schema xmlns:xsd="http://www.w3.org/2001/XMLSchema" xmlns:xs="http://www.w3.org/2001/XMLSchema" xmlns:p="http://schemas.microsoft.com/office/2006/metadata/properties" xmlns:ns3="0dc4f104-7df1-4d78-95d5-741a38ea14ea" xmlns:ns4="3a3ff0f4-a0cc-4559-8f87-fa63f9c5a17d" targetNamespace="http://schemas.microsoft.com/office/2006/metadata/properties" ma:root="true" ma:fieldsID="a52a4d8bf052964cb7437b64f077c461" ns3:_="" ns4:_="">
    <xsd:import namespace="0dc4f104-7df1-4d78-95d5-741a38ea14ea"/>
    <xsd:import namespace="3a3ff0f4-a0cc-4559-8f87-fa63f9c5a17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c4f104-7df1-4d78-95d5-741a38ea14e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3ff0f4-a0cc-4559-8f87-fa63f9c5a17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255E001-D9B3-49EA-BC7F-632F512F02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c4f104-7df1-4d78-95d5-741a38ea14ea"/>
    <ds:schemaRef ds:uri="3a3ff0f4-a0cc-4559-8f87-fa63f9c5a1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6C0225E-5775-4FBE-8A6A-44386B263F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12949D-EA4B-42A4-A365-7B976832D859}">
  <ds:schemaRefs>
    <ds:schemaRef ds:uri="http://purl.org/dc/terms/"/>
    <ds:schemaRef ds:uri="3a3ff0f4-a0cc-4559-8f87-fa63f9c5a17d"/>
    <ds:schemaRef ds:uri="http://schemas.openxmlformats.org/package/2006/metadata/core-properties"/>
    <ds:schemaRef ds:uri="http://www.w3.org/XML/1998/namespace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0dc4f104-7df1-4d78-95d5-741a38ea14e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945</Words>
  <Application>Microsoft Office PowerPoint</Application>
  <PresentationFormat>Widescreen</PresentationFormat>
  <Paragraphs>181</Paragraphs>
  <Slides>22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medium-content-sans-serif-font</vt:lpstr>
      <vt:lpstr>Merriweather</vt:lpstr>
      <vt:lpstr>roboto</vt:lpstr>
      <vt:lpstr>Arial</vt:lpstr>
      <vt:lpstr>Calibri</vt:lpstr>
      <vt:lpstr>Consolas</vt:lpstr>
      <vt:lpstr>Tw Cen MT</vt:lpstr>
      <vt:lpstr>Tw Cen MT Condensed</vt:lpstr>
      <vt:lpstr>Wingdings</vt:lpstr>
      <vt:lpstr>Wingdings 3</vt:lpstr>
      <vt:lpstr>Integral</vt:lpstr>
      <vt:lpstr>WELCOME TO THE VERY FIRST WORKSHOP IN MLDA DEEP LEARNING WEEK!</vt:lpstr>
      <vt:lpstr>MLDA@EEE DEEP LEARNING WEEK FLOW</vt:lpstr>
      <vt:lpstr>In this workshop, we assumed that…</vt:lpstr>
      <vt:lpstr>TEXT GENERATOR USING RNN</vt:lpstr>
      <vt:lpstr>STRUCTURE</vt:lpstr>
      <vt:lpstr>1-1 WHAT IS NLP?</vt:lpstr>
      <vt:lpstr>PowerPoint Presentation</vt:lpstr>
      <vt:lpstr>1-2 WHY NLP? – Uses of nlp IN OUR LIFE</vt:lpstr>
      <vt:lpstr>1-3 NLP BASICS FOR TEXT</vt:lpstr>
      <vt:lpstr>1-3 NLP BASICS FOR TEXT</vt:lpstr>
      <vt:lpstr>1-3 NLP BASICS FOR TEXT</vt:lpstr>
      <vt:lpstr>1-3 NLP BASICS FOR TEXT</vt:lpstr>
      <vt:lpstr>KERAS Embedding Layer</vt:lpstr>
      <vt:lpstr>2-1 WHAT IS RNN?</vt:lpstr>
      <vt:lpstr>2-2-1 STRUCTURE OF RNN</vt:lpstr>
      <vt:lpstr>2-2-2 VANISHING GRADIENT PROBLEM</vt:lpstr>
      <vt:lpstr>2-3 Improvement over VANILLA RNN</vt:lpstr>
      <vt:lpstr>PowerPoint Presentation</vt:lpstr>
      <vt:lpstr>2-3 KERAS LSTM EXAMPLE</vt:lpstr>
      <vt:lpstr>3 EXTENDED READING</vt:lpstr>
      <vt:lpstr>4 INTRO TO PRACTICAL SESSION</vt:lpstr>
      <vt:lpstr>PRATICAL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VERY FIRST WORKSHOP IN MLDA DEEP LEARNING WEEK!</dc:title>
  <dc:creator>Yuchen Rao</dc:creator>
  <cp:lastModifiedBy>Yuchen Rao</cp:lastModifiedBy>
  <cp:revision>16</cp:revision>
  <dcterms:created xsi:type="dcterms:W3CDTF">2020-10-02T05:46:10Z</dcterms:created>
  <dcterms:modified xsi:type="dcterms:W3CDTF">2020-10-02T15:06:06Z</dcterms:modified>
</cp:coreProperties>
</file>

<file path=docProps/thumbnail.jpeg>
</file>